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2" r:id="rId1"/>
    <p:sldMasterId id="2147483723" r:id="rId2"/>
    <p:sldMasterId id="2147483724" r:id="rId3"/>
    <p:sldMasterId id="2147483725" r:id="rId4"/>
    <p:sldMasterId id="2147483726" r:id="rId5"/>
  </p:sldMasterIdLst>
  <p:notesMasterIdLst>
    <p:notesMasterId r:id="rId73"/>
  </p:notesMasterIdLst>
  <p:sldIdLst>
    <p:sldId id="257"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31" r:id="rId72"/>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Didact Gothic" panose="00000500000000000000" pitchFamily="2" charset="0"/>
      <p:regular r:id="rId78"/>
    </p:embeddedFont>
    <p:embeddedFont>
      <p:font typeface="DM Sans" pitchFamily="2" charset="0"/>
      <p:regular r:id="rId79"/>
      <p:bold r:id="rId80"/>
      <p:italic r:id="rId81"/>
      <p:boldItalic r:id="rId82"/>
    </p:embeddedFont>
    <p:embeddedFont>
      <p:font typeface="Helvetica Neue" panose="020B0604020202020204" charset="0"/>
      <p:regular r:id="rId83"/>
      <p:bold r:id="rId84"/>
      <p:italic r:id="rId85"/>
      <p:boldItalic r:id="rId86"/>
    </p:embeddedFont>
    <p:embeddedFont>
      <p:font typeface="Helvetica Neue Light"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055FA4-2E1A-43B5-AD09-1C5DB9DC31B0}">
  <a:tblStyle styleId="{18055FA4-2E1A-43B5-AD09-1C5DB9DC31B0}"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font" Target="fonts/font17.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3.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4.fntdata"/><Relationship Id="rId61" Type="http://schemas.openxmlformats.org/officeDocument/2006/relationships/slide" Target="slides/slide56.xml"/><Relationship Id="rId82" Type="http://schemas.openxmlformats.org/officeDocument/2006/relationships/font" Target="fonts/font9.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tlassian.com/es/git/tutorials/install-gi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6db5886e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6db5886e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3ec6ba57c1_0_2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ec6ba57c1_0_2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3ec6ba57c1_0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3ec6ba57c1_0_2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ec6ba57c1_0_2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c6ba57c1_0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3ec6ba57c1_0_2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3ec6ba57c1_0_2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3ec6ba57c1_0_2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3ec6ba57c1_0_2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3ec6ba57c1_0_4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3ec6ba57c1_0_4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ec6ba57c1_0_2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ec6ba57c1_0_2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3ec6ba57c1_0_2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3ec6ba57c1_0_2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3ec6ba57c1_0_1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3ec6ba57c1_0_1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3ec6ba57c1_0_1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3ec6ba57c1_0_1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3ec6ba57c1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3ec6ba57c1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3ec6ba57c1_0_1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3ec6ba57c1_0_1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3ec6ba57c1_0_2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3ec6ba57c1_0_2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3ec6ba57c1_0_2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3ec6ba57c1_0_2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3ec6ba57c1_0_2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3ec6ba57c1_0_2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ec6ba57c1_0_2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ec6ba57c1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3ec6ba57c1_0_2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3ec6ba57c1_0_2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3ec6ba57c1_0_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3ec6ba57c1_0_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3ec6ba57c1_0_2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3ec6ba57c1_0_2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Para agregar el o los archivos al Staging Area vamos a usar el comando </a:t>
            </a:r>
            <a:r>
              <a:rPr lang="es" sz="1200" i="1">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lo cual podemos verificar si funciono nuevamente con el git status</a:t>
            </a:r>
            <a:endParaRPr sz="1200">
              <a:solidFill>
                <a:srgbClr val="1C3643"/>
              </a:solidFill>
              <a:highlight>
                <a:schemeClr val="lt1"/>
              </a:highlight>
              <a:latin typeface="Helvetica Neue Light"/>
              <a:ea typeface="Helvetica Neue Light"/>
              <a:cs typeface="Helvetica Neue Light"/>
              <a:sym typeface="Helvetica Neue Light"/>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latin typeface="Helvetica Neue Light"/>
              <a:ea typeface="Helvetica Neue Light"/>
              <a:cs typeface="Helvetica Neue Light"/>
              <a:sym typeface="Helvetica Neue Light"/>
            </a:endParaRPr>
          </a:p>
          <a:p>
            <a:pPr marL="0" lvl="0" indent="0" algn="just" rtl="0">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Ahora en </a:t>
            </a:r>
            <a:r>
              <a:rPr lang="es" sz="1200">
                <a:solidFill>
                  <a:srgbClr val="6AA84F"/>
                </a:solidFill>
                <a:latin typeface="Helvetica Neue Light"/>
                <a:ea typeface="Helvetica Neue Light"/>
                <a:cs typeface="Helvetica Neue Light"/>
                <a:sym typeface="Helvetica Neue Light"/>
              </a:rPr>
              <a:t>verde </a:t>
            </a:r>
            <a:r>
              <a:rPr lang="es" sz="1200">
                <a:solidFill>
                  <a:schemeClr val="dk1"/>
                </a:solidFill>
                <a:latin typeface="Helvetica Neue Light"/>
                <a:ea typeface="Helvetica Neue Light"/>
                <a:cs typeface="Helvetica Neue Light"/>
                <a:sym typeface="Helvetica Neue Light"/>
              </a:rPr>
              <a:t>nos indica que tenemos un archivo listo para hacer un commit en nuestro repositorio, hasta que no hagamos un commit nuestro archivo permanecerá en “el limbo” en el estado Ready justo antes de enviar nuestro archivo a nuestros repositorio.</a:t>
            </a:r>
            <a:endParaRPr sz="12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3ec6ba57c1_0_3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3ec6ba57c1_0_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3ec6ba57c1_0_3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3ec6ba57c1_0_3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3ec6ba57c1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3ec6ba57c1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3ec6ba57c1_0_3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3ec6ba57c1_0_3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Agregamos nuestros index.html</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Entonces cumplimos las 3 etapas de Git</a:t>
            </a:r>
            <a:endParaRPr sz="1200">
              <a:solidFill>
                <a:schemeClr val="dk1"/>
              </a:solidFill>
              <a:latin typeface="Helvetica Neue Light"/>
              <a:ea typeface="Helvetica Neue Light"/>
              <a:cs typeface="Helvetica Neue Light"/>
              <a:sym typeface="Helvetica Neue Light"/>
            </a:endParaRPr>
          </a:p>
          <a:p>
            <a:pPr marL="457200" lvl="0" indent="-304800" algn="l" rtl="0">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Creamos nuestro</a:t>
            </a:r>
            <a:r>
              <a:rPr lang="es" sz="1200" i="1">
                <a:solidFill>
                  <a:schemeClr val="dk1"/>
                </a:solidFill>
                <a:latin typeface="Helvetica Neue Light"/>
                <a:ea typeface="Helvetica Neue Light"/>
                <a:cs typeface="Helvetica Neue Light"/>
                <a:sym typeface="Helvetica Neue Light"/>
              </a:rPr>
              <a:t> index.html</a:t>
            </a:r>
            <a:r>
              <a:rPr lang="es" sz="1200">
                <a:solidFill>
                  <a:schemeClr val="dk1"/>
                </a:solidFill>
                <a:latin typeface="Helvetica Neue Light"/>
                <a:ea typeface="Helvetica Neue Light"/>
                <a:cs typeface="Helvetica Neue Light"/>
                <a:sym typeface="Helvetica Neue Light"/>
              </a:rPr>
              <a:t> dentro de Working Directory</a:t>
            </a:r>
            <a:endParaRPr sz="1200">
              <a:solidFill>
                <a:schemeClr val="dk1"/>
              </a:solidFill>
              <a:latin typeface="Helvetica Neue Light"/>
              <a:ea typeface="Helvetica Neue Light"/>
              <a:cs typeface="Helvetica Neue Light"/>
              <a:sym typeface="Helvetica Neue Light"/>
            </a:endParaRPr>
          </a:p>
          <a:p>
            <a:pPr marL="457200" lvl="0" indent="-304800" algn="l" rtl="0">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Con el comando </a:t>
            </a:r>
            <a:r>
              <a:rPr lang="es" sz="1200" i="1">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agregamos al Staging Area</a:t>
            </a:r>
            <a:endParaRPr sz="1200">
              <a:solidFill>
                <a:schemeClr val="dk1"/>
              </a:solidFill>
              <a:latin typeface="Helvetica Neue Light"/>
              <a:ea typeface="Helvetica Neue Light"/>
              <a:cs typeface="Helvetica Neue Light"/>
              <a:sym typeface="Helvetica Neue Light"/>
            </a:endParaRPr>
          </a:p>
          <a:p>
            <a:pPr marL="457200" lvl="0" indent="-304800" algn="l" rtl="0">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Y como último enviamos a nuestro repositorio Git Directory el archivo </a:t>
            </a:r>
            <a:r>
              <a:rPr lang="es" sz="1200" i="1">
                <a:solidFill>
                  <a:schemeClr val="dk1"/>
                </a:solidFill>
                <a:latin typeface="Helvetica Neue Light"/>
                <a:ea typeface="Helvetica Neue Light"/>
                <a:cs typeface="Helvetica Neue Light"/>
                <a:sym typeface="Helvetica Neue Light"/>
              </a:rPr>
              <a:t>index.html </a:t>
            </a:r>
            <a:r>
              <a:rPr lang="es" sz="1200">
                <a:solidFill>
                  <a:schemeClr val="dk1"/>
                </a:solidFill>
                <a:latin typeface="Helvetica Neue Light"/>
                <a:ea typeface="Helvetica Neue Light"/>
                <a:cs typeface="Helvetica Neue Light"/>
                <a:sym typeface="Helvetica Neue Light"/>
              </a:rPr>
              <a:t>con el comando </a:t>
            </a:r>
            <a:r>
              <a:rPr lang="es" sz="1200" i="1">
                <a:solidFill>
                  <a:schemeClr val="dk1"/>
                </a:solidFill>
                <a:latin typeface="Helvetica Neue Light"/>
                <a:ea typeface="Helvetica Neue Light"/>
                <a:cs typeface="Helvetica Neue Light"/>
                <a:sym typeface="Helvetica Neue Light"/>
              </a:rPr>
              <a:t>commit -m</a:t>
            </a:r>
            <a:r>
              <a:rPr lang="es" sz="1200">
                <a:solidFill>
                  <a:schemeClr val="dk1"/>
                </a:solidFill>
                <a:latin typeface="Helvetica Neue Light"/>
                <a:ea typeface="Helvetica Neue Light"/>
                <a:cs typeface="Helvetica Neue Light"/>
                <a:sym typeface="Helvetica Neue Light"/>
              </a:rPr>
              <a:t> (mensaje) </a:t>
            </a:r>
            <a:endParaRPr sz="12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3ec6ba57c1_0_3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3ec6ba57c1_0_3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3ec6ba57c1_0_3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3ec6ba57c1_0_3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3ec6ba57c1_0_3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3ec6ba57c1_0_3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3ec6ba57c1_0_3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3ec6ba57c1_0_3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3ec6ba57c1_0_1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3ec6ba57c1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3ec6ba57c1_0_3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3ec6ba57c1_0_3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3ec6ba57c1_0_3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3ec6ba57c1_0_3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3ec6ba57c1_0_3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3ec6ba57c1_0_3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3ec6ba57c1_0_3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3ec6ba57c1_0_3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ec6ba57c1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ec6ba57c1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3ec6ba57c1_0_3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3ec6ba57c1_0_3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3ec6ba57c1_0_3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3ec6ba57c1_0_3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3ec6ba57c1_0_3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3ec6ba57c1_0_3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ec6ba57c1_0_3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ec6ba57c1_0_3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Como podemos ver estamos ahora sobre el commit seleccionado (el HEAD está ahora) y podríamos sacar una nueva rama desde ahi, lo que hicimos fue movernos en el tiempo para posicionarnos sobre ese commit pasado.</a:t>
            </a:r>
            <a:endParaRPr sz="120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3ec6ba57c1_0_3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3ec6ba57c1_0_3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3ec6ba57c1_0_38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3ec6ba57c1_0_3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3ec6ba57c1_0_3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3ec6ba57c1_0_3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3ec6ba57c1_0_1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3ec6ba57c1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3ec6ba57c1_0_3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3ec6ba57c1_0_3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3ec6ba57c1_0_4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3ec6ba57c1_0_4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ec6ba57c1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ec6ba57c1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3ec6ba57c1_0_4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3ec6ba57c1_0_4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3ec6ba57c1_0_4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3ec6ba57c1_0_4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3ec6ba57c1_0_4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3ec6ba57c1_0_4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3ec6ba57c1_0_1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3ec6ba57c1_0_1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3ec6ba57c1_0_2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3ec6ba57c1_0_2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3ec6ba57c1_0_4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3ec6ba57c1_0_4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3ec6ba57c1_0_2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3ec6ba57c1_0_2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3ec6ba57c1_0_4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3ec6ba57c1_0_4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3ec6ba57c1_0_4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3ec6ba57c1_0_4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3ec6ba57c1_0_4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3ec6ba57c1_0_4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ec6ba57c1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3ec6ba57c1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3ec6ba57c1_0_4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3ec6ba57c1_0_4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3ec6ba57c1_0_4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3ec6ba57c1_0_4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40f1a2d6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40f1a2d6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40f1a2d6a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40f1a2d6a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3ec6ba57c1_0_4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3ec6ba57c1_0_4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3ec6ba57c1_0_4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3ec6ba57c1_0_4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3ec6ba57c1_0_4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3ec6ba57c1_0_4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43e5e3a7b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43e5e3a7b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accent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3ec6ba57c1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3ec6ba57c1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Git es uno de los sistemas de control de versiones más populares entre los desarrolladores. Y parte culpa de su popularidad la tiene GitHub, un excelente servicio de alojamiento de repositorios de software con este sistema, que lejos de quedarse en esta funcionalidad, ofrece hoy en día un conjunto de características muy útiles para el trabajo en equipo.</a:t>
            </a:r>
            <a:endParaRPr sz="1200">
              <a:solidFill>
                <a:srgbClr val="333333"/>
              </a:solidFill>
              <a:latin typeface="Helvetica Neue Light"/>
              <a:ea typeface="Helvetica Neue Light"/>
              <a:cs typeface="Helvetica Neue Light"/>
              <a:sym typeface="Helvetica Neue Light"/>
            </a:endParaRPr>
          </a:p>
          <a:p>
            <a:pPr marL="0" lvl="0" indent="0" algn="just" rtl="0">
              <a:lnSpc>
                <a:spcPct val="115000"/>
              </a:lnSpc>
              <a:spcBef>
                <a:spcPts val="1300"/>
              </a:spcBef>
              <a:spcAft>
                <a:spcPts val="130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3ec6ba57c1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3ec6ba57c1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Profesor/a: </a:t>
            </a:r>
            <a:r>
              <a:rPr lang="es" u="sng">
                <a:solidFill>
                  <a:schemeClr val="hlink"/>
                </a:solidFill>
                <a:latin typeface="DM Sans"/>
                <a:ea typeface="DM Sans"/>
                <a:cs typeface="DM Sans"/>
                <a:sym typeface="DM Sans"/>
                <a:hlinkClick r:id="rId3"/>
              </a:rPr>
              <a:t>Link </a:t>
            </a:r>
            <a:r>
              <a:rPr lang="es">
                <a:latin typeface="DM Sans"/>
                <a:ea typeface="DM Sans"/>
                <a:cs typeface="DM Sans"/>
                <a:sym typeface="DM Sans"/>
              </a:rPr>
              <a:t>a recurso web donde puedes encontrar refuerzo del proceso de instalación</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3ec6ba57c1_0_1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3ec6ba57c1_0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01"/>
        <p:cNvGrpSpPr/>
        <p:nvPr/>
      </p:nvGrpSpPr>
      <p:grpSpPr>
        <a:xfrm>
          <a:off x="0" y="0"/>
          <a:ext cx="0" cy="0"/>
          <a:chOff x="0" y="0"/>
          <a:chExt cx="0" cy="0"/>
        </a:xfrm>
      </p:grpSpPr>
      <p:pic>
        <p:nvPicPr>
          <p:cNvPr id="102" name="Google Shape;102;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03"/>
        <p:cNvGrpSpPr/>
        <p:nvPr/>
      </p:nvGrpSpPr>
      <p:grpSpPr>
        <a:xfrm>
          <a:off x="0" y="0"/>
          <a:ext cx="0" cy="0"/>
          <a:chOff x="0" y="0"/>
          <a:chExt cx="0" cy="0"/>
        </a:xfrm>
      </p:grpSpPr>
      <p:pic>
        <p:nvPicPr>
          <p:cNvPr id="104" name="Google Shape;104;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05"/>
        <p:cNvGrpSpPr/>
        <p:nvPr/>
      </p:nvGrpSpPr>
      <p:grpSpPr>
        <a:xfrm>
          <a:off x="0" y="0"/>
          <a:ext cx="0" cy="0"/>
          <a:chOff x="0" y="0"/>
          <a:chExt cx="0" cy="0"/>
        </a:xfrm>
      </p:grpSpPr>
      <p:pic>
        <p:nvPicPr>
          <p:cNvPr id="106" name="Google Shape;106;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07"/>
        <p:cNvGrpSpPr/>
        <p:nvPr/>
      </p:nvGrpSpPr>
      <p:grpSpPr>
        <a:xfrm>
          <a:off x="0" y="0"/>
          <a:ext cx="0" cy="0"/>
          <a:chOff x="0" y="0"/>
          <a:chExt cx="0" cy="0"/>
        </a:xfrm>
      </p:grpSpPr>
      <p:pic>
        <p:nvPicPr>
          <p:cNvPr id="108" name="Google Shape;10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3-A">
  <p:cSld name="SECTION_HEADER_1_1_2">
    <p:bg>
      <p:bgPr>
        <a:blipFill>
          <a:blip r:embed="rId2">
            <a:alphaModFix/>
          </a:blip>
          <a:stretch>
            <a:fillRect/>
          </a:stretch>
        </a:blipFill>
        <a:effectLst/>
      </p:bgPr>
    </p:bg>
    <p:spTree>
      <p:nvGrpSpPr>
        <p:cNvPr id="1" name="Shape 109"/>
        <p:cNvGrpSpPr/>
        <p:nvPr/>
      </p:nvGrpSpPr>
      <p:grpSpPr>
        <a:xfrm>
          <a:off x="0" y="0"/>
          <a:ext cx="0" cy="0"/>
          <a:chOff x="0" y="0"/>
          <a:chExt cx="0" cy="0"/>
        </a:xfrm>
      </p:grpSpPr>
      <p:pic>
        <p:nvPicPr>
          <p:cNvPr id="110" name="Google Shape;110;p3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5"/>
        <p:cNvGrpSpPr/>
        <p:nvPr/>
      </p:nvGrpSpPr>
      <p:grpSpPr>
        <a:xfrm>
          <a:off x="0" y="0"/>
          <a:ext cx="0" cy="0"/>
          <a:chOff x="0" y="0"/>
          <a:chExt cx="0" cy="0"/>
        </a:xfrm>
      </p:grpSpPr>
      <p:sp>
        <p:nvSpPr>
          <p:cNvPr id="116" name="Google Shape;116;p3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7" name="Google Shape;117;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9"/>
        <p:cNvGrpSpPr/>
        <p:nvPr/>
      </p:nvGrpSpPr>
      <p:grpSpPr>
        <a:xfrm>
          <a:off x="0" y="0"/>
          <a:ext cx="0" cy="0"/>
          <a:chOff x="0" y="0"/>
          <a:chExt cx="0" cy="0"/>
        </a:xfrm>
      </p:grpSpPr>
      <p:sp>
        <p:nvSpPr>
          <p:cNvPr id="120" name="Google Shape;120;p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1" name="Google Shape;12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sp>
        <p:nvSpPr>
          <p:cNvPr id="123" name="Google Shape;12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25" name="Google Shape;12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sp>
        <p:nvSpPr>
          <p:cNvPr id="127" name="Google Shape;12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3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9" name="Google Shape;129;p3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0" name="Google Shape;13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4"/>
        <p:cNvGrpSpPr/>
        <p:nvPr/>
      </p:nvGrpSpPr>
      <p:grpSpPr>
        <a:xfrm>
          <a:off x="0" y="0"/>
          <a:ext cx="0" cy="0"/>
          <a:chOff x="0" y="0"/>
          <a:chExt cx="0" cy="0"/>
        </a:xfrm>
      </p:grpSpPr>
      <p:sp>
        <p:nvSpPr>
          <p:cNvPr id="135" name="Google Shape;135;p3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3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7" name="Google Shape;137;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8"/>
        <p:cNvGrpSpPr/>
        <p:nvPr/>
      </p:nvGrpSpPr>
      <p:grpSpPr>
        <a:xfrm>
          <a:off x="0" y="0"/>
          <a:ext cx="0" cy="0"/>
          <a:chOff x="0" y="0"/>
          <a:chExt cx="0" cy="0"/>
        </a:xfrm>
      </p:grpSpPr>
      <p:sp>
        <p:nvSpPr>
          <p:cNvPr id="139" name="Google Shape;139;p4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0" name="Google Shape;14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1"/>
        <p:cNvGrpSpPr/>
        <p:nvPr/>
      </p:nvGrpSpPr>
      <p:grpSpPr>
        <a:xfrm>
          <a:off x="0" y="0"/>
          <a:ext cx="0" cy="0"/>
          <a:chOff x="0" y="0"/>
          <a:chExt cx="0" cy="0"/>
        </a:xfrm>
      </p:grpSpPr>
      <p:sp>
        <p:nvSpPr>
          <p:cNvPr id="142" name="Google Shape;142;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4" name="Google Shape;144;p4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5" name="Google Shape;145;p4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6" name="Google Shape;14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7"/>
        <p:cNvGrpSpPr/>
        <p:nvPr/>
      </p:nvGrpSpPr>
      <p:grpSpPr>
        <a:xfrm>
          <a:off x="0" y="0"/>
          <a:ext cx="0" cy="0"/>
          <a:chOff x="0" y="0"/>
          <a:chExt cx="0" cy="0"/>
        </a:xfrm>
      </p:grpSpPr>
      <p:sp>
        <p:nvSpPr>
          <p:cNvPr id="148" name="Google Shape;148;p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49" name="Google Shape;14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0"/>
        <p:cNvGrpSpPr/>
        <p:nvPr/>
      </p:nvGrpSpPr>
      <p:grpSpPr>
        <a:xfrm>
          <a:off x="0" y="0"/>
          <a:ext cx="0" cy="0"/>
          <a:chOff x="0" y="0"/>
          <a:chExt cx="0" cy="0"/>
        </a:xfrm>
      </p:grpSpPr>
      <p:sp>
        <p:nvSpPr>
          <p:cNvPr id="151" name="Google Shape;151;p4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2" name="Google Shape;152;p4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53" name="Google Shape;153;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4"/>
        <p:cNvGrpSpPr/>
        <p:nvPr/>
      </p:nvGrpSpPr>
      <p:grpSpPr>
        <a:xfrm>
          <a:off x="0" y="0"/>
          <a:ext cx="0" cy="0"/>
          <a:chOff x="0" y="0"/>
          <a:chExt cx="0" cy="0"/>
        </a:xfrm>
      </p:grpSpPr>
      <p:sp>
        <p:nvSpPr>
          <p:cNvPr id="155" name="Google Shape;15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158"/>
        <p:cNvGrpSpPr/>
        <p:nvPr/>
      </p:nvGrpSpPr>
      <p:grpSpPr>
        <a:xfrm>
          <a:off x="0" y="0"/>
          <a:ext cx="0" cy="0"/>
          <a:chOff x="0" y="0"/>
          <a:chExt cx="0" cy="0"/>
        </a:xfrm>
      </p:grpSpPr>
      <p:pic>
        <p:nvPicPr>
          <p:cNvPr id="159" name="Google Shape;159;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66"/>
        <p:cNvGrpSpPr/>
        <p:nvPr/>
      </p:nvGrpSpPr>
      <p:grpSpPr>
        <a:xfrm>
          <a:off x="0" y="0"/>
          <a:ext cx="0" cy="0"/>
          <a:chOff x="0" y="0"/>
          <a:chExt cx="0" cy="0"/>
        </a:xfrm>
      </p:grpSpPr>
      <p:sp>
        <p:nvSpPr>
          <p:cNvPr id="167" name="Google Shape;167;p48"/>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8" name="Google Shape;168;p48"/>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750"/>
              </a:spcBef>
              <a:spcAft>
                <a:spcPts val="0"/>
              </a:spcAft>
              <a:buClr>
                <a:schemeClr val="dk1"/>
              </a:buClr>
              <a:buSzPts val="1800"/>
              <a:buNone/>
              <a:defRPr sz="1800"/>
            </a:lvl1pPr>
            <a:lvl2pPr lvl="1" algn="ctr" rtl="0">
              <a:lnSpc>
                <a:spcPct val="90000"/>
              </a:lnSpc>
              <a:spcBef>
                <a:spcPts val="375"/>
              </a:spcBef>
              <a:spcAft>
                <a:spcPts val="0"/>
              </a:spcAft>
              <a:buClr>
                <a:schemeClr val="dk1"/>
              </a:buClr>
              <a:buSzPts val="1500"/>
              <a:buNone/>
              <a:defRPr sz="1500"/>
            </a:lvl2pPr>
            <a:lvl3pPr lvl="2" algn="ctr" rtl="0">
              <a:lnSpc>
                <a:spcPct val="90000"/>
              </a:lnSpc>
              <a:spcBef>
                <a:spcPts val="375"/>
              </a:spcBef>
              <a:spcAft>
                <a:spcPts val="0"/>
              </a:spcAft>
              <a:buClr>
                <a:schemeClr val="dk1"/>
              </a:buClr>
              <a:buSzPts val="1350"/>
              <a:buNone/>
              <a:defRPr sz="1350"/>
            </a:lvl3pPr>
            <a:lvl4pPr lvl="3" algn="ctr" rtl="0">
              <a:lnSpc>
                <a:spcPct val="90000"/>
              </a:lnSpc>
              <a:spcBef>
                <a:spcPts val="375"/>
              </a:spcBef>
              <a:spcAft>
                <a:spcPts val="0"/>
              </a:spcAft>
              <a:buClr>
                <a:schemeClr val="dk1"/>
              </a:buClr>
              <a:buSzPts val="1200"/>
              <a:buNone/>
              <a:defRPr sz="1200"/>
            </a:lvl4pPr>
            <a:lvl5pPr lvl="4" algn="ctr" rtl="0">
              <a:lnSpc>
                <a:spcPct val="90000"/>
              </a:lnSpc>
              <a:spcBef>
                <a:spcPts val="375"/>
              </a:spcBef>
              <a:spcAft>
                <a:spcPts val="0"/>
              </a:spcAft>
              <a:buClr>
                <a:schemeClr val="dk1"/>
              </a:buClr>
              <a:buSzPts val="120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sp>
        <p:nvSpPr>
          <p:cNvPr id="169" name="Google Shape;169;p4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4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1" name="Google Shape;171;p4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2"/>
        <p:cNvGrpSpPr/>
        <p:nvPr/>
      </p:nvGrpSpPr>
      <p:grpSpPr>
        <a:xfrm>
          <a:off x="0" y="0"/>
          <a:ext cx="0" cy="0"/>
          <a:chOff x="0" y="0"/>
          <a:chExt cx="0" cy="0"/>
        </a:xfrm>
      </p:grpSpPr>
      <p:sp>
        <p:nvSpPr>
          <p:cNvPr id="173" name="Google Shape;173;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2800"/>
              <a:buFont typeface="Calibri"/>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4" name="Google Shape;174;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90000"/>
              </a:lnSpc>
              <a:spcBef>
                <a:spcPts val="0"/>
              </a:spcBef>
              <a:spcAft>
                <a:spcPts val="0"/>
              </a:spcAft>
              <a:buClr>
                <a:schemeClr val="dk1"/>
              </a:buClr>
              <a:buSzPts val="18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175" name="Google Shape;175;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6"/>
        <p:cNvGrpSpPr/>
        <p:nvPr/>
      </p:nvGrpSpPr>
      <p:grpSpPr>
        <a:xfrm>
          <a:off x="0" y="0"/>
          <a:ext cx="0" cy="0"/>
          <a:chOff x="0" y="0"/>
          <a:chExt cx="0" cy="0"/>
        </a:xfrm>
      </p:grpSpPr>
      <p:sp>
        <p:nvSpPr>
          <p:cNvPr id="177" name="Google Shape;177;p50"/>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8" name="Google Shape;178;p50"/>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9" name="Google Shape;179;p5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0" name="Google Shape;180;p5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1" name="Google Shape;181;p5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82"/>
        <p:cNvGrpSpPr/>
        <p:nvPr/>
      </p:nvGrpSpPr>
      <p:grpSpPr>
        <a:xfrm>
          <a:off x="0" y="0"/>
          <a:ext cx="0" cy="0"/>
          <a:chOff x="0" y="0"/>
          <a:chExt cx="0" cy="0"/>
        </a:xfrm>
      </p:grpSpPr>
      <p:sp>
        <p:nvSpPr>
          <p:cNvPr id="183" name="Google Shape;183;p51"/>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4" name="Google Shape;184;p51"/>
          <p:cNvSpPr txBox="1">
            <a:spLocks noGrp="1"/>
          </p:cNvSpPr>
          <p:nvPr>
            <p:ph type="body" idx="1"/>
          </p:nvPr>
        </p:nvSpPr>
        <p:spPr>
          <a:xfrm>
            <a:off x="623888" y="3442098"/>
            <a:ext cx="7886700" cy="11250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rgbClr val="888888"/>
              </a:buClr>
              <a:buSzPts val="1800"/>
              <a:buNone/>
              <a:defRPr sz="1800">
                <a:solidFill>
                  <a:srgbClr val="888888"/>
                </a:solidFill>
              </a:defRPr>
            </a:lvl1pPr>
            <a:lvl2pPr marL="914400" lvl="1" indent="-228600" algn="l" rtl="0">
              <a:lnSpc>
                <a:spcPct val="90000"/>
              </a:lnSpc>
              <a:spcBef>
                <a:spcPts val="375"/>
              </a:spcBef>
              <a:spcAft>
                <a:spcPts val="0"/>
              </a:spcAft>
              <a:buClr>
                <a:srgbClr val="888888"/>
              </a:buClr>
              <a:buSzPts val="1500"/>
              <a:buNone/>
              <a:defRPr sz="1500">
                <a:solidFill>
                  <a:srgbClr val="888888"/>
                </a:solidFill>
              </a:defRPr>
            </a:lvl2pPr>
            <a:lvl3pPr marL="1371600" lvl="2" indent="-228600" algn="l" rtl="0">
              <a:lnSpc>
                <a:spcPct val="90000"/>
              </a:lnSpc>
              <a:spcBef>
                <a:spcPts val="375"/>
              </a:spcBef>
              <a:spcAft>
                <a:spcPts val="0"/>
              </a:spcAft>
              <a:buClr>
                <a:srgbClr val="888888"/>
              </a:buClr>
              <a:buSzPts val="1350"/>
              <a:buNone/>
              <a:defRPr sz="1350">
                <a:solidFill>
                  <a:srgbClr val="888888"/>
                </a:solidFill>
              </a:defRPr>
            </a:lvl3pPr>
            <a:lvl4pPr marL="1828800" lvl="3" indent="-228600" algn="l" rtl="0">
              <a:lnSpc>
                <a:spcPct val="90000"/>
              </a:lnSpc>
              <a:spcBef>
                <a:spcPts val="375"/>
              </a:spcBef>
              <a:spcAft>
                <a:spcPts val="0"/>
              </a:spcAft>
              <a:buClr>
                <a:srgbClr val="888888"/>
              </a:buClr>
              <a:buSzPts val="1200"/>
              <a:buNone/>
              <a:defRPr sz="1200">
                <a:solidFill>
                  <a:srgbClr val="888888"/>
                </a:solidFill>
              </a:defRPr>
            </a:lvl4pPr>
            <a:lvl5pPr marL="2286000" lvl="4" indent="-228600" algn="l" rtl="0">
              <a:lnSpc>
                <a:spcPct val="90000"/>
              </a:lnSpc>
              <a:spcBef>
                <a:spcPts val="375"/>
              </a:spcBef>
              <a:spcAft>
                <a:spcPts val="0"/>
              </a:spcAft>
              <a:buClr>
                <a:srgbClr val="888888"/>
              </a:buClr>
              <a:buSzPts val="1200"/>
              <a:buNone/>
              <a:defRPr sz="1200">
                <a:solidFill>
                  <a:srgbClr val="888888"/>
                </a:solidFill>
              </a:defRPr>
            </a:lvl5pPr>
            <a:lvl6pPr marL="2743200" lvl="5" indent="-228600" algn="l" rtl="0">
              <a:lnSpc>
                <a:spcPct val="90000"/>
              </a:lnSpc>
              <a:spcBef>
                <a:spcPts val="375"/>
              </a:spcBef>
              <a:spcAft>
                <a:spcPts val="0"/>
              </a:spcAft>
              <a:buClr>
                <a:srgbClr val="888888"/>
              </a:buClr>
              <a:buSzPts val="1200"/>
              <a:buNone/>
              <a:defRPr sz="1200">
                <a:solidFill>
                  <a:srgbClr val="888888"/>
                </a:solidFill>
              </a:defRPr>
            </a:lvl6pPr>
            <a:lvl7pPr marL="3200400" lvl="6" indent="-228600" algn="l" rtl="0">
              <a:lnSpc>
                <a:spcPct val="90000"/>
              </a:lnSpc>
              <a:spcBef>
                <a:spcPts val="375"/>
              </a:spcBef>
              <a:spcAft>
                <a:spcPts val="0"/>
              </a:spcAft>
              <a:buClr>
                <a:srgbClr val="888888"/>
              </a:buClr>
              <a:buSzPts val="1200"/>
              <a:buNone/>
              <a:defRPr sz="1200">
                <a:solidFill>
                  <a:srgbClr val="888888"/>
                </a:solidFill>
              </a:defRPr>
            </a:lvl7pPr>
            <a:lvl8pPr marL="3657600" lvl="7" indent="-228600" algn="l" rtl="0">
              <a:lnSpc>
                <a:spcPct val="90000"/>
              </a:lnSpc>
              <a:spcBef>
                <a:spcPts val="375"/>
              </a:spcBef>
              <a:spcAft>
                <a:spcPts val="0"/>
              </a:spcAft>
              <a:buClr>
                <a:srgbClr val="888888"/>
              </a:buClr>
              <a:buSzPts val="1200"/>
              <a:buNone/>
              <a:defRPr sz="1200">
                <a:solidFill>
                  <a:srgbClr val="888888"/>
                </a:solidFill>
              </a:defRPr>
            </a:lvl8pPr>
            <a:lvl9pPr marL="4114800" lvl="8" indent="-228600" algn="l" rtl="0">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85" name="Google Shape;185;p5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6" name="Google Shape;186;p5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7" name="Google Shape;187;p5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88"/>
        <p:cNvGrpSpPr/>
        <p:nvPr/>
      </p:nvGrpSpPr>
      <p:grpSpPr>
        <a:xfrm>
          <a:off x="0" y="0"/>
          <a:ext cx="0" cy="0"/>
          <a:chOff x="0" y="0"/>
          <a:chExt cx="0" cy="0"/>
        </a:xfrm>
      </p:grpSpPr>
      <p:sp>
        <p:nvSpPr>
          <p:cNvPr id="189" name="Google Shape;189;p52"/>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0" name="Google Shape;190;p52"/>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1" name="Google Shape;191;p52"/>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2" name="Google Shape;192;p5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3" name="Google Shape;193;p5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4" name="Google Shape;194;p5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95"/>
        <p:cNvGrpSpPr/>
        <p:nvPr/>
      </p:nvGrpSpPr>
      <p:grpSpPr>
        <a:xfrm>
          <a:off x="0" y="0"/>
          <a:ext cx="0" cy="0"/>
          <a:chOff x="0" y="0"/>
          <a:chExt cx="0" cy="0"/>
        </a:xfrm>
      </p:grpSpPr>
      <p:sp>
        <p:nvSpPr>
          <p:cNvPr id="196" name="Google Shape;196;p53"/>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7" name="Google Shape;197;p53"/>
          <p:cNvSpPr txBox="1">
            <a:spLocks noGrp="1"/>
          </p:cNvSpPr>
          <p:nvPr>
            <p:ph type="body" idx="1"/>
          </p:nvPr>
        </p:nvSpPr>
        <p:spPr>
          <a:xfrm>
            <a:off x="629842" y="1260872"/>
            <a:ext cx="38682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1800"/>
              <a:buNone/>
              <a:defRPr sz="1800"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50"/>
              <a:buNone/>
              <a:defRPr sz="1350"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198" name="Google Shape;198;p53"/>
          <p:cNvSpPr txBox="1">
            <a:spLocks noGrp="1"/>
          </p:cNvSpPr>
          <p:nvPr>
            <p:ph type="body" idx="2"/>
          </p:nvPr>
        </p:nvSpPr>
        <p:spPr>
          <a:xfrm>
            <a:off x="629842" y="1878806"/>
            <a:ext cx="3868200" cy="2763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9" name="Google Shape;199;p53"/>
          <p:cNvSpPr txBox="1">
            <a:spLocks noGrp="1"/>
          </p:cNvSpPr>
          <p:nvPr>
            <p:ph type="body" idx="3"/>
          </p:nvPr>
        </p:nvSpPr>
        <p:spPr>
          <a:xfrm>
            <a:off x="4629150" y="1260872"/>
            <a:ext cx="3887400" cy="618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1800"/>
              <a:buNone/>
              <a:defRPr sz="1800" b="1"/>
            </a:lvl1pPr>
            <a:lvl2pPr marL="914400" lvl="1" indent="-228600" algn="l" rtl="0">
              <a:lnSpc>
                <a:spcPct val="90000"/>
              </a:lnSpc>
              <a:spcBef>
                <a:spcPts val="375"/>
              </a:spcBef>
              <a:spcAft>
                <a:spcPts val="0"/>
              </a:spcAft>
              <a:buClr>
                <a:schemeClr val="dk1"/>
              </a:buClr>
              <a:buSzPts val="1500"/>
              <a:buNone/>
              <a:defRPr sz="1500" b="1"/>
            </a:lvl2pPr>
            <a:lvl3pPr marL="1371600" lvl="2" indent="-228600" algn="l" rtl="0">
              <a:lnSpc>
                <a:spcPct val="90000"/>
              </a:lnSpc>
              <a:spcBef>
                <a:spcPts val="375"/>
              </a:spcBef>
              <a:spcAft>
                <a:spcPts val="0"/>
              </a:spcAft>
              <a:buClr>
                <a:schemeClr val="dk1"/>
              </a:buClr>
              <a:buSzPts val="1350"/>
              <a:buNone/>
              <a:defRPr sz="1350" b="1"/>
            </a:lvl3pPr>
            <a:lvl4pPr marL="1828800" lvl="3" indent="-228600" algn="l" rtl="0">
              <a:lnSpc>
                <a:spcPct val="90000"/>
              </a:lnSpc>
              <a:spcBef>
                <a:spcPts val="375"/>
              </a:spcBef>
              <a:spcAft>
                <a:spcPts val="0"/>
              </a:spcAft>
              <a:buClr>
                <a:schemeClr val="dk1"/>
              </a:buClr>
              <a:buSzPts val="1200"/>
              <a:buNone/>
              <a:defRPr sz="1200" b="1"/>
            </a:lvl4pPr>
            <a:lvl5pPr marL="2286000" lvl="4" indent="-228600" algn="l" rtl="0">
              <a:lnSpc>
                <a:spcPct val="90000"/>
              </a:lnSpc>
              <a:spcBef>
                <a:spcPts val="375"/>
              </a:spcBef>
              <a:spcAft>
                <a:spcPts val="0"/>
              </a:spcAft>
              <a:buClr>
                <a:schemeClr val="dk1"/>
              </a:buClr>
              <a:buSzPts val="1200"/>
              <a:buNone/>
              <a:defRPr sz="1200" b="1"/>
            </a:lvl5pPr>
            <a:lvl6pPr marL="2743200" lvl="5" indent="-228600" algn="l" rtl="0">
              <a:lnSpc>
                <a:spcPct val="90000"/>
              </a:lnSpc>
              <a:spcBef>
                <a:spcPts val="375"/>
              </a:spcBef>
              <a:spcAft>
                <a:spcPts val="0"/>
              </a:spcAft>
              <a:buClr>
                <a:schemeClr val="dk1"/>
              </a:buClr>
              <a:buSzPts val="1200"/>
              <a:buNone/>
              <a:defRPr sz="1200" b="1"/>
            </a:lvl6pPr>
            <a:lvl7pPr marL="3200400" lvl="6" indent="-228600" algn="l" rtl="0">
              <a:lnSpc>
                <a:spcPct val="90000"/>
              </a:lnSpc>
              <a:spcBef>
                <a:spcPts val="375"/>
              </a:spcBef>
              <a:spcAft>
                <a:spcPts val="0"/>
              </a:spcAft>
              <a:buClr>
                <a:schemeClr val="dk1"/>
              </a:buClr>
              <a:buSzPts val="1200"/>
              <a:buNone/>
              <a:defRPr sz="1200" b="1"/>
            </a:lvl7pPr>
            <a:lvl8pPr marL="3657600" lvl="7" indent="-228600" algn="l" rtl="0">
              <a:lnSpc>
                <a:spcPct val="90000"/>
              </a:lnSpc>
              <a:spcBef>
                <a:spcPts val="375"/>
              </a:spcBef>
              <a:spcAft>
                <a:spcPts val="0"/>
              </a:spcAft>
              <a:buClr>
                <a:schemeClr val="dk1"/>
              </a:buClr>
              <a:buSzPts val="1200"/>
              <a:buNone/>
              <a:defRPr sz="1200" b="1"/>
            </a:lvl8pPr>
            <a:lvl9pPr marL="4114800" lvl="8" indent="-228600" algn="l" rtl="0">
              <a:lnSpc>
                <a:spcPct val="90000"/>
              </a:lnSpc>
              <a:spcBef>
                <a:spcPts val="375"/>
              </a:spcBef>
              <a:spcAft>
                <a:spcPts val="0"/>
              </a:spcAft>
              <a:buClr>
                <a:schemeClr val="dk1"/>
              </a:buClr>
              <a:buSzPts val="1200"/>
              <a:buNone/>
              <a:defRPr sz="1200" b="1"/>
            </a:lvl9pPr>
          </a:lstStyle>
          <a:p>
            <a:endParaRPr/>
          </a:p>
        </p:txBody>
      </p:sp>
      <p:sp>
        <p:nvSpPr>
          <p:cNvPr id="200" name="Google Shape;200;p53"/>
          <p:cNvSpPr txBox="1">
            <a:spLocks noGrp="1"/>
          </p:cNvSpPr>
          <p:nvPr>
            <p:ph type="body" idx="4"/>
          </p:nvPr>
        </p:nvSpPr>
        <p:spPr>
          <a:xfrm>
            <a:off x="4629150" y="1878806"/>
            <a:ext cx="3887400" cy="2763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01" name="Google Shape;201;p5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p5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p5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04"/>
        <p:cNvGrpSpPr/>
        <p:nvPr/>
      </p:nvGrpSpPr>
      <p:grpSpPr>
        <a:xfrm>
          <a:off x="0" y="0"/>
          <a:ext cx="0" cy="0"/>
          <a:chOff x="0" y="0"/>
          <a:chExt cx="0" cy="0"/>
        </a:xfrm>
      </p:grpSpPr>
      <p:sp>
        <p:nvSpPr>
          <p:cNvPr id="205" name="Google Shape;205;p54"/>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6" name="Google Shape;206;p5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7" name="Google Shape;207;p5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8" name="Google Shape;208;p5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09"/>
        <p:cNvGrpSpPr/>
        <p:nvPr/>
      </p:nvGrpSpPr>
      <p:grpSpPr>
        <a:xfrm>
          <a:off x="0" y="0"/>
          <a:ext cx="0" cy="0"/>
          <a:chOff x="0" y="0"/>
          <a:chExt cx="0" cy="0"/>
        </a:xfrm>
      </p:grpSpPr>
      <p:sp>
        <p:nvSpPr>
          <p:cNvPr id="210" name="Google Shape;210;p5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1" name="Google Shape;211;p5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2" name="Google Shape;212;p5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213"/>
        <p:cNvGrpSpPr/>
        <p:nvPr/>
      </p:nvGrpSpPr>
      <p:grpSpPr>
        <a:xfrm>
          <a:off x="0" y="0"/>
          <a:ext cx="0" cy="0"/>
          <a:chOff x="0" y="0"/>
          <a:chExt cx="0" cy="0"/>
        </a:xfrm>
      </p:grpSpPr>
      <p:sp>
        <p:nvSpPr>
          <p:cNvPr id="214" name="Google Shape;214;p56"/>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5" name="Google Shape;215;p56"/>
          <p:cNvSpPr txBox="1">
            <a:spLocks noGrp="1"/>
          </p:cNvSpPr>
          <p:nvPr>
            <p:ph type="body" idx="1"/>
          </p:nvPr>
        </p:nvSpPr>
        <p:spPr>
          <a:xfrm>
            <a:off x="3887391" y="740569"/>
            <a:ext cx="4629300" cy="3655200"/>
          </a:xfrm>
          <a:prstGeom prst="rect">
            <a:avLst/>
          </a:prstGeom>
          <a:noFill/>
          <a:ln>
            <a:noFill/>
          </a:ln>
        </p:spPr>
        <p:txBody>
          <a:bodyPr spcFirstLastPara="1" wrap="square" lIns="91425" tIns="45700" rIns="91425" bIns="45700" anchor="t" anchorCtr="0">
            <a:noAutofit/>
          </a:bodyPr>
          <a:lstStyle>
            <a:lvl1pPr marL="457200" lvl="0" indent="-381000" algn="l" rtl="0">
              <a:lnSpc>
                <a:spcPct val="90000"/>
              </a:lnSpc>
              <a:spcBef>
                <a:spcPts val="750"/>
              </a:spcBef>
              <a:spcAft>
                <a:spcPts val="0"/>
              </a:spcAft>
              <a:buClr>
                <a:schemeClr val="dk1"/>
              </a:buClr>
              <a:buSzPts val="2400"/>
              <a:buChar char="•"/>
              <a:defRPr sz="2400"/>
            </a:lvl1pPr>
            <a:lvl2pPr marL="914400" lvl="1" indent="-361950" algn="l" rtl="0">
              <a:lnSpc>
                <a:spcPct val="90000"/>
              </a:lnSpc>
              <a:spcBef>
                <a:spcPts val="375"/>
              </a:spcBef>
              <a:spcAft>
                <a:spcPts val="0"/>
              </a:spcAft>
              <a:buClr>
                <a:schemeClr val="dk1"/>
              </a:buClr>
              <a:buSzPts val="2100"/>
              <a:buChar char="•"/>
              <a:defRPr sz="2100"/>
            </a:lvl2pPr>
            <a:lvl3pPr marL="1371600" lvl="2" indent="-342900" algn="l" rtl="0">
              <a:lnSpc>
                <a:spcPct val="90000"/>
              </a:lnSpc>
              <a:spcBef>
                <a:spcPts val="375"/>
              </a:spcBef>
              <a:spcAft>
                <a:spcPts val="0"/>
              </a:spcAft>
              <a:buClr>
                <a:schemeClr val="dk1"/>
              </a:buClr>
              <a:buSzPts val="1800"/>
              <a:buChar char="•"/>
              <a:defRPr sz="1800"/>
            </a:lvl3pPr>
            <a:lvl4pPr marL="1828800" lvl="3" indent="-323850" algn="l" rtl="0">
              <a:lnSpc>
                <a:spcPct val="90000"/>
              </a:lnSpc>
              <a:spcBef>
                <a:spcPts val="375"/>
              </a:spcBef>
              <a:spcAft>
                <a:spcPts val="0"/>
              </a:spcAft>
              <a:buClr>
                <a:schemeClr val="dk1"/>
              </a:buClr>
              <a:buSzPts val="1500"/>
              <a:buChar char="•"/>
              <a:defRPr sz="1500"/>
            </a:lvl4pPr>
            <a:lvl5pPr marL="2286000" lvl="4" indent="-323850" algn="l" rtl="0">
              <a:lnSpc>
                <a:spcPct val="90000"/>
              </a:lnSpc>
              <a:spcBef>
                <a:spcPts val="375"/>
              </a:spcBef>
              <a:spcAft>
                <a:spcPts val="0"/>
              </a:spcAft>
              <a:buClr>
                <a:schemeClr val="dk1"/>
              </a:buClr>
              <a:buSzPts val="1500"/>
              <a:buChar char="•"/>
              <a:defRPr sz="1500"/>
            </a:lvl5pPr>
            <a:lvl6pPr marL="2743200" lvl="5" indent="-323850" algn="l" rtl="0">
              <a:lnSpc>
                <a:spcPct val="90000"/>
              </a:lnSpc>
              <a:spcBef>
                <a:spcPts val="375"/>
              </a:spcBef>
              <a:spcAft>
                <a:spcPts val="0"/>
              </a:spcAft>
              <a:buClr>
                <a:schemeClr val="dk1"/>
              </a:buClr>
              <a:buSzPts val="1500"/>
              <a:buChar char="•"/>
              <a:defRPr sz="1500"/>
            </a:lvl6pPr>
            <a:lvl7pPr marL="3200400" lvl="6" indent="-323850" algn="l" rtl="0">
              <a:lnSpc>
                <a:spcPct val="90000"/>
              </a:lnSpc>
              <a:spcBef>
                <a:spcPts val="375"/>
              </a:spcBef>
              <a:spcAft>
                <a:spcPts val="0"/>
              </a:spcAft>
              <a:buClr>
                <a:schemeClr val="dk1"/>
              </a:buClr>
              <a:buSzPts val="1500"/>
              <a:buChar char="•"/>
              <a:defRPr sz="1500"/>
            </a:lvl7pPr>
            <a:lvl8pPr marL="3657600" lvl="7" indent="-323850" algn="l" rtl="0">
              <a:lnSpc>
                <a:spcPct val="90000"/>
              </a:lnSpc>
              <a:spcBef>
                <a:spcPts val="375"/>
              </a:spcBef>
              <a:spcAft>
                <a:spcPts val="0"/>
              </a:spcAft>
              <a:buClr>
                <a:schemeClr val="dk1"/>
              </a:buClr>
              <a:buSzPts val="1500"/>
              <a:buChar char="•"/>
              <a:defRPr sz="1500"/>
            </a:lvl8pPr>
            <a:lvl9pPr marL="4114800" lvl="8" indent="-323850" algn="l" rtl="0">
              <a:lnSpc>
                <a:spcPct val="90000"/>
              </a:lnSpc>
              <a:spcBef>
                <a:spcPts val="375"/>
              </a:spcBef>
              <a:spcAft>
                <a:spcPts val="0"/>
              </a:spcAft>
              <a:buClr>
                <a:schemeClr val="dk1"/>
              </a:buClr>
              <a:buSzPts val="1500"/>
              <a:buChar char="•"/>
              <a:defRPr sz="1500"/>
            </a:lvl9pPr>
          </a:lstStyle>
          <a:p>
            <a:endParaRPr/>
          </a:p>
        </p:txBody>
      </p:sp>
      <p:sp>
        <p:nvSpPr>
          <p:cNvPr id="216" name="Google Shape;216;p56"/>
          <p:cNvSpPr txBox="1">
            <a:spLocks noGrp="1"/>
          </p:cNvSpPr>
          <p:nvPr>
            <p:ph type="body" idx="2"/>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0"/>
              <a:buNone/>
              <a:defRPr sz="1050"/>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217" name="Google Shape;217;p5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8" name="Google Shape;218;p5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9" name="Google Shape;219;p5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220"/>
        <p:cNvGrpSpPr/>
        <p:nvPr/>
      </p:nvGrpSpPr>
      <p:grpSpPr>
        <a:xfrm>
          <a:off x="0" y="0"/>
          <a:ext cx="0" cy="0"/>
          <a:chOff x="0" y="0"/>
          <a:chExt cx="0" cy="0"/>
        </a:xfrm>
      </p:grpSpPr>
      <p:sp>
        <p:nvSpPr>
          <p:cNvPr id="221" name="Google Shape;221;p57"/>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2" name="Google Shape;222;p57"/>
          <p:cNvSpPr>
            <a:spLocks noGrp="1"/>
          </p:cNvSpPr>
          <p:nvPr>
            <p:ph type="pic" idx="2"/>
          </p:nvPr>
        </p:nvSpPr>
        <p:spPr>
          <a:xfrm>
            <a:off x="3887391" y="740569"/>
            <a:ext cx="4629300" cy="3655200"/>
          </a:xfrm>
          <a:prstGeom prst="rect">
            <a:avLst/>
          </a:prstGeom>
          <a:noFill/>
          <a:ln>
            <a:noFill/>
          </a:ln>
        </p:spPr>
      </p:sp>
      <p:sp>
        <p:nvSpPr>
          <p:cNvPr id="223" name="Google Shape;223;p57"/>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dk1"/>
              </a:buClr>
              <a:buSzPts val="1200"/>
              <a:buNone/>
              <a:defRPr sz="1200"/>
            </a:lvl1pPr>
            <a:lvl2pPr marL="914400" lvl="1" indent="-228600" algn="l" rtl="0">
              <a:lnSpc>
                <a:spcPct val="90000"/>
              </a:lnSpc>
              <a:spcBef>
                <a:spcPts val="375"/>
              </a:spcBef>
              <a:spcAft>
                <a:spcPts val="0"/>
              </a:spcAft>
              <a:buClr>
                <a:schemeClr val="dk1"/>
              </a:buClr>
              <a:buSzPts val="1050"/>
              <a:buNone/>
              <a:defRPr sz="1050"/>
            </a:lvl2pPr>
            <a:lvl3pPr marL="1371600" lvl="2" indent="-228600" algn="l" rtl="0">
              <a:lnSpc>
                <a:spcPct val="90000"/>
              </a:lnSpc>
              <a:spcBef>
                <a:spcPts val="375"/>
              </a:spcBef>
              <a:spcAft>
                <a:spcPts val="0"/>
              </a:spcAft>
              <a:buClr>
                <a:schemeClr val="dk1"/>
              </a:buClr>
              <a:buSzPts val="900"/>
              <a:buNone/>
              <a:defRPr sz="900"/>
            </a:lvl3pPr>
            <a:lvl4pPr marL="1828800" lvl="3" indent="-228600" algn="l" rtl="0">
              <a:lnSpc>
                <a:spcPct val="90000"/>
              </a:lnSpc>
              <a:spcBef>
                <a:spcPts val="375"/>
              </a:spcBef>
              <a:spcAft>
                <a:spcPts val="0"/>
              </a:spcAft>
              <a:buClr>
                <a:schemeClr val="dk1"/>
              </a:buClr>
              <a:buSzPts val="750"/>
              <a:buNone/>
              <a:defRPr sz="750"/>
            </a:lvl4pPr>
            <a:lvl5pPr marL="2286000" lvl="4" indent="-228600" algn="l" rtl="0">
              <a:lnSpc>
                <a:spcPct val="90000"/>
              </a:lnSpc>
              <a:spcBef>
                <a:spcPts val="375"/>
              </a:spcBef>
              <a:spcAft>
                <a:spcPts val="0"/>
              </a:spcAft>
              <a:buClr>
                <a:schemeClr val="dk1"/>
              </a:buClr>
              <a:buSzPts val="750"/>
              <a:buNone/>
              <a:defRPr sz="750"/>
            </a:lvl5pPr>
            <a:lvl6pPr marL="2743200" lvl="5" indent="-228600" algn="l" rtl="0">
              <a:lnSpc>
                <a:spcPct val="90000"/>
              </a:lnSpc>
              <a:spcBef>
                <a:spcPts val="375"/>
              </a:spcBef>
              <a:spcAft>
                <a:spcPts val="0"/>
              </a:spcAft>
              <a:buClr>
                <a:schemeClr val="dk1"/>
              </a:buClr>
              <a:buSzPts val="750"/>
              <a:buNone/>
              <a:defRPr sz="750"/>
            </a:lvl6pPr>
            <a:lvl7pPr marL="3200400" lvl="6" indent="-228600" algn="l" rtl="0">
              <a:lnSpc>
                <a:spcPct val="90000"/>
              </a:lnSpc>
              <a:spcBef>
                <a:spcPts val="375"/>
              </a:spcBef>
              <a:spcAft>
                <a:spcPts val="0"/>
              </a:spcAft>
              <a:buClr>
                <a:schemeClr val="dk1"/>
              </a:buClr>
              <a:buSzPts val="750"/>
              <a:buNone/>
              <a:defRPr sz="750"/>
            </a:lvl7pPr>
            <a:lvl8pPr marL="3657600" lvl="7" indent="-228600" algn="l" rtl="0">
              <a:lnSpc>
                <a:spcPct val="90000"/>
              </a:lnSpc>
              <a:spcBef>
                <a:spcPts val="375"/>
              </a:spcBef>
              <a:spcAft>
                <a:spcPts val="0"/>
              </a:spcAft>
              <a:buClr>
                <a:schemeClr val="dk1"/>
              </a:buClr>
              <a:buSzPts val="750"/>
              <a:buNone/>
              <a:defRPr sz="750"/>
            </a:lvl8pPr>
            <a:lvl9pPr marL="4114800" lvl="8" indent="-228600" algn="l" rtl="0">
              <a:lnSpc>
                <a:spcPct val="90000"/>
              </a:lnSpc>
              <a:spcBef>
                <a:spcPts val="375"/>
              </a:spcBef>
              <a:spcAft>
                <a:spcPts val="0"/>
              </a:spcAft>
              <a:buClr>
                <a:schemeClr val="dk1"/>
              </a:buClr>
              <a:buSzPts val="750"/>
              <a:buNone/>
              <a:defRPr sz="750"/>
            </a:lvl9pPr>
          </a:lstStyle>
          <a:p>
            <a:endParaRPr/>
          </a:p>
        </p:txBody>
      </p:sp>
      <p:sp>
        <p:nvSpPr>
          <p:cNvPr id="224" name="Google Shape;224;p5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5" name="Google Shape;225;p5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6" name="Google Shape;226;p5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27"/>
        <p:cNvGrpSpPr/>
        <p:nvPr/>
      </p:nvGrpSpPr>
      <p:grpSpPr>
        <a:xfrm>
          <a:off x="0" y="0"/>
          <a:ext cx="0" cy="0"/>
          <a:chOff x="0" y="0"/>
          <a:chExt cx="0" cy="0"/>
        </a:xfrm>
      </p:grpSpPr>
      <p:sp>
        <p:nvSpPr>
          <p:cNvPr id="228" name="Google Shape;228;p5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9" name="Google Shape;229;p58"/>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30" name="Google Shape;230;p5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1" name="Google Shape;231;p5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2" name="Google Shape;232;p5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33"/>
        <p:cNvGrpSpPr/>
        <p:nvPr/>
      </p:nvGrpSpPr>
      <p:grpSpPr>
        <a:xfrm>
          <a:off x="0" y="0"/>
          <a:ext cx="0" cy="0"/>
          <a:chOff x="0" y="0"/>
          <a:chExt cx="0" cy="0"/>
        </a:xfrm>
      </p:grpSpPr>
      <p:sp>
        <p:nvSpPr>
          <p:cNvPr id="234" name="Google Shape;234;p59"/>
          <p:cNvSpPr txBox="1">
            <a:spLocks noGrp="1"/>
          </p:cNvSpPr>
          <p:nvPr>
            <p:ph type="title"/>
          </p:nvPr>
        </p:nvSpPr>
        <p:spPr>
          <a:xfrm rot="5400000">
            <a:off x="5350050" y="1467544"/>
            <a:ext cx="4359000" cy="19716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5" name="Google Shape;235;p59"/>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36" name="Google Shape;236;p5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7" name="Google Shape;237;p5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8" name="Google Shape;238;p5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9"/>
        <p:cNvGrpSpPr/>
        <p:nvPr/>
      </p:nvGrpSpPr>
      <p:grpSpPr>
        <a:xfrm>
          <a:off x="0" y="0"/>
          <a:ext cx="0" cy="0"/>
          <a:chOff x="0" y="0"/>
          <a:chExt cx="0" cy="0"/>
        </a:xfrm>
      </p:grpSpPr>
      <p:pic>
        <p:nvPicPr>
          <p:cNvPr id="240" name="Google Shape;240;p6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_2">
    <p:spTree>
      <p:nvGrpSpPr>
        <p:cNvPr id="1" name="Shape 241"/>
        <p:cNvGrpSpPr/>
        <p:nvPr/>
      </p:nvGrpSpPr>
      <p:grpSpPr>
        <a:xfrm>
          <a:off x="0" y="0"/>
          <a:ext cx="0" cy="0"/>
          <a:chOff x="0" y="0"/>
          <a:chExt cx="0" cy="0"/>
        </a:xfrm>
      </p:grpSpPr>
      <p:pic>
        <p:nvPicPr>
          <p:cNvPr id="242" name="Google Shape;242;p6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Fondo blanco 1">
  <p:cSld name="SECTION_HEADER_1_1_1_1_1_1_1_1_3">
    <p:spTree>
      <p:nvGrpSpPr>
        <p:cNvPr id="1" name="Shape 245"/>
        <p:cNvGrpSpPr/>
        <p:nvPr/>
      </p:nvGrpSpPr>
      <p:grpSpPr>
        <a:xfrm>
          <a:off x="0" y="0"/>
          <a:ext cx="0" cy="0"/>
          <a:chOff x="0" y="0"/>
          <a:chExt cx="0" cy="0"/>
        </a:xfrm>
      </p:grpSpPr>
      <p:pic>
        <p:nvPicPr>
          <p:cNvPr id="246" name="Google Shape;246;p6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6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55"/>
        <p:cNvGrpSpPr/>
        <p:nvPr/>
      </p:nvGrpSpPr>
      <p:grpSpPr>
        <a:xfrm>
          <a:off x="0" y="0"/>
          <a:ext cx="0" cy="0"/>
          <a:chOff x="0" y="0"/>
          <a:chExt cx="0" cy="0"/>
        </a:xfrm>
      </p:grpSpPr>
      <p:sp>
        <p:nvSpPr>
          <p:cNvPr id="256" name="Google Shape;256;p6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7" name="Google Shape;257;p6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58" name="Google Shape;258;p6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59"/>
        <p:cNvGrpSpPr/>
        <p:nvPr/>
      </p:nvGrpSpPr>
      <p:grpSpPr>
        <a:xfrm>
          <a:off x="0" y="0"/>
          <a:ext cx="0" cy="0"/>
          <a:chOff x="0" y="0"/>
          <a:chExt cx="0" cy="0"/>
        </a:xfrm>
      </p:grpSpPr>
      <p:pic>
        <p:nvPicPr>
          <p:cNvPr id="260" name="Google Shape;260;p6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61"/>
        <p:cNvGrpSpPr/>
        <p:nvPr/>
      </p:nvGrpSpPr>
      <p:grpSpPr>
        <a:xfrm>
          <a:off x="0" y="0"/>
          <a:ext cx="0" cy="0"/>
          <a:chOff x="0" y="0"/>
          <a:chExt cx="0" cy="0"/>
        </a:xfrm>
      </p:grpSpPr>
      <p:pic>
        <p:nvPicPr>
          <p:cNvPr id="262" name="Google Shape;262;p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63"/>
        <p:cNvGrpSpPr/>
        <p:nvPr/>
      </p:nvGrpSpPr>
      <p:grpSpPr>
        <a:xfrm>
          <a:off x="0" y="0"/>
          <a:ext cx="0" cy="0"/>
          <a:chOff x="0" y="0"/>
          <a:chExt cx="0" cy="0"/>
        </a:xfrm>
      </p:grpSpPr>
      <p:pic>
        <p:nvPicPr>
          <p:cNvPr id="264" name="Google Shape;264;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65"/>
        <p:cNvGrpSpPr/>
        <p:nvPr/>
      </p:nvGrpSpPr>
      <p:grpSpPr>
        <a:xfrm>
          <a:off x="0" y="0"/>
          <a:ext cx="0" cy="0"/>
          <a:chOff x="0" y="0"/>
          <a:chExt cx="0" cy="0"/>
        </a:xfrm>
      </p:grpSpPr>
      <p:pic>
        <p:nvPicPr>
          <p:cNvPr id="266" name="Google Shape;266;p7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67"/>
        <p:cNvGrpSpPr/>
        <p:nvPr/>
      </p:nvGrpSpPr>
      <p:grpSpPr>
        <a:xfrm>
          <a:off x="0" y="0"/>
          <a:ext cx="0" cy="0"/>
          <a:chOff x="0" y="0"/>
          <a:chExt cx="0" cy="0"/>
        </a:xfrm>
      </p:grpSpPr>
      <p:pic>
        <p:nvPicPr>
          <p:cNvPr id="268" name="Google Shape;268;p7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69"/>
        <p:cNvGrpSpPr/>
        <p:nvPr/>
      </p:nvGrpSpPr>
      <p:grpSpPr>
        <a:xfrm>
          <a:off x="0" y="0"/>
          <a:ext cx="0" cy="0"/>
          <a:chOff x="0" y="0"/>
          <a:chExt cx="0" cy="0"/>
        </a:xfrm>
      </p:grpSpPr>
      <p:pic>
        <p:nvPicPr>
          <p:cNvPr id="270" name="Google Shape;270;p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71"/>
        <p:cNvGrpSpPr/>
        <p:nvPr/>
      </p:nvGrpSpPr>
      <p:grpSpPr>
        <a:xfrm>
          <a:off x="0" y="0"/>
          <a:ext cx="0" cy="0"/>
          <a:chOff x="0" y="0"/>
          <a:chExt cx="0" cy="0"/>
        </a:xfrm>
      </p:grpSpPr>
      <p:sp>
        <p:nvSpPr>
          <p:cNvPr id="272" name="Google Shape;272;p74"/>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3" name="Google Shape;273;p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74"/>
        <p:cNvGrpSpPr/>
        <p:nvPr/>
      </p:nvGrpSpPr>
      <p:grpSpPr>
        <a:xfrm>
          <a:off x="0" y="0"/>
          <a:ext cx="0" cy="0"/>
          <a:chOff x="0" y="0"/>
          <a:chExt cx="0" cy="0"/>
        </a:xfrm>
      </p:grpSpPr>
      <p:pic>
        <p:nvPicPr>
          <p:cNvPr id="275" name="Google Shape;275;p7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78"/>
        <p:cNvGrpSpPr/>
        <p:nvPr/>
      </p:nvGrpSpPr>
      <p:grpSpPr>
        <a:xfrm>
          <a:off x="0" y="0"/>
          <a:ext cx="0" cy="0"/>
          <a:chOff x="0" y="0"/>
          <a:chExt cx="0" cy="0"/>
        </a:xfrm>
      </p:grpSpPr>
      <p:pic>
        <p:nvPicPr>
          <p:cNvPr id="279" name="Google Shape;279;p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0"/>
        <p:cNvGrpSpPr/>
        <p:nvPr/>
      </p:nvGrpSpPr>
      <p:grpSpPr>
        <a:xfrm>
          <a:off x="0" y="0"/>
          <a:ext cx="0" cy="0"/>
          <a:chOff x="0" y="0"/>
          <a:chExt cx="0" cy="0"/>
        </a:xfrm>
      </p:grpSpPr>
      <p:sp>
        <p:nvSpPr>
          <p:cNvPr id="281" name="Google Shape;281;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2" name="Google Shape;282;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83" name="Google Shape;283;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3" r:id="rId12"/>
    <p:sldLayoutId id="2147483674"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1"/>
        <p:cNvGrpSpPr/>
        <p:nvPr/>
      </p:nvGrpSpPr>
      <p:grpSpPr>
        <a:xfrm>
          <a:off x="0" y="0"/>
          <a:ext cx="0" cy="0"/>
          <a:chOff x="0" y="0"/>
          <a:chExt cx="0" cy="0"/>
        </a:xfrm>
      </p:grpSpPr>
      <p:sp>
        <p:nvSpPr>
          <p:cNvPr id="112" name="Google Shape;112;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3" name="Google Shape;113;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14" name="Google Shape;11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9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4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2" name="Google Shape;162;p47"/>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4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4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 name="Google Shape;165;p4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6" r:id="rId15"/>
    <p:sldLayoutId id="214748370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51"/>
        <p:cNvGrpSpPr/>
        <p:nvPr/>
      </p:nvGrpSpPr>
      <p:grpSpPr>
        <a:xfrm>
          <a:off x="0" y="0"/>
          <a:ext cx="0" cy="0"/>
          <a:chOff x="0" y="0"/>
          <a:chExt cx="0" cy="0"/>
        </a:xfrm>
      </p:grpSpPr>
      <p:sp>
        <p:nvSpPr>
          <p:cNvPr id="252" name="Google Shape;252;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53" name="Google Shape;253;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54" name="Google Shape;254;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hyperlink" Target="https://docs.google.com/presentation/d/1RRC-FkMaUsQJrJafqZj3Xa8oN6WuxTRGLueUKOhSHs0/edit?usp=shar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3" Type="http://schemas.openxmlformats.org/officeDocument/2006/relationships/hyperlink" Target="https://git-scm.com/book/es/v1/Fundamentos-de-Git-Viendo-el-hist%C3%B3rico-de-confirmaciones"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4.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hyperlink" Target="https://moisesdelacruz.medium.com/tutorial-b%C3%A1sico-de-git-y-github-42e46ff41194"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55.xml"/><Relationship Id="rId1" Type="http://schemas.openxmlformats.org/officeDocument/2006/relationships/slideLayout" Target="../slideLayouts/slideLayout6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64.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64.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53.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53.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53.xm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54.xml"/><Relationship Id="rId6" Type="http://schemas.openxmlformats.org/officeDocument/2006/relationships/hyperlink" Target="https://www.digitalocean.com/community/tutorials/how-to-use-git-integration-in-visual-studio-code-es" TargetMode="External"/><Relationship Id="rId5" Type="http://schemas.openxmlformats.org/officeDocument/2006/relationships/hyperlink" Target="https://skills.github.com/" TargetMode="External"/><Relationship Id="rId4" Type="http://schemas.openxmlformats.org/officeDocument/2006/relationships/hyperlink" Target="https://drive.google.com/file/d/10JdMNw82t9L62AaDGL__45mh1V7TTThL/view?usp=sharin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81"/>
          <p:cNvSpPr txBox="1"/>
          <p:nvPr/>
        </p:nvSpPr>
        <p:spPr>
          <a:xfrm>
            <a:off x="1461288" y="12787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Git</a:t>
            </a:r>
            <a:endParaRPr sz="4000" b="1">
              <a:solidFill>
                <a:schemeClr val="dk1"/>
              </a:solidFill>
              <a:latin typeface="DM Sans"/>
              <a:ea typeface="DM Sans"/>
              <a:cs typeface="DM Sans"/>
              <a:sym typeface="DM Sans"/>
            </a:endParaRPr>
          </a:p>
        </p:txBody>
      </p:sp>
      <p:sp>
        <p:nvSpPr>
          <p:cNvPr id="299" name="Google Shape;299;p81"/>
          <p:cNvSpPr txBox="1"/>
          <p:nvPr/>
        </p:nvSpPr>
        <p:spPr>
          <a:xfrm>
            <a:off x="985725" y="2266450"/>
            <a:ext cx="7329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dk1"/>
                </a:solidFill>
                <a:latin typeface="DM Sans"/>
                <a:ea typeface="DM Sans"/>
                <a:cs typeface="DM Sans"/>
                <a:sym typeface="DM Sans"/>
              </a:rPr>
              <a:t>¿Recuerdas que la clase pasada te pedimos que instales Git en tu computadora?</a:t>
            </a:r>
            <a:br>
              <a:rPr lang="es" sz="2000">
                <a:solidFill>
                  <a:schemeClr val="dk1"/>
                </a:solidFill>
                <a:latin typeface="DM Sans"/>
                <a:ea typeface="DM Sans"/>
                <a:cs typeface="DM Sans"/>
                <a:sym typeface="DM Sans"/>
              </a:rPr>
            </a:br>
            <a:r>
              <a:rPr lang="es" sz="2000">
                <a:solidFill>
                  <a:schemeClr val="dk1"/>
                </a:solidFill>
                <a:latin typeface="DM Sans"/>
                <a:ea typeface="DM Sans"/>
                <a:cs typeface="DM Sans"/>
                <a:sym typeface="DM Sans"/>
              </a:rPr>
              <a:t>¡Comenzaremos a poner manos al código! 😎</a:t>
            </a:r>
            <a:endParaRPr sz="2000">
              <a:solidFill>
                <a:schemeClr val="dk1"/>
              </a:solidFill>
              <a:latin typeface="DM Sans"/>
              <a:ea typeface="DM Sans"/>
              <a:cs typeface="DM Sans"/>
              <a:sym typeface="DM Sans"/>
            </a:endParaRPr>
          </a:p>
        </p:txBody>
      </p:sp>
      <p:grpSp>
        <p:nvGrpSpPr>
          <p:cNvPr id="300" name="Google Shape;300;p81"/>
          <p:cNvGrpSpPr/>
          <p:nvPr/>
        </p:nvGrpSpPr>
        <p:grpSpPr>
          <a:xfrm>
            <a:off x="475501" y="619523"/>
            <a:ext cx="738900" cy="738900"/>
            <a:chOff x="473351" y="619523"/>
            <a:chExt cx="738900" cy="738900"/>
          </a:xfrm>
        </p:grpSpPr>
        <p:sp>
          <p:nvSpPr>
            <p:cNvPr id="301" name="Google Shape;301;p8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2" name="Google Shape;302;p81"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03" name="Google Shape;303;p81"/>
          <p:cNvSpPr txBox="1"/>
          <p:nvPr/>
        </p:nvSpPr>
        <p:spPr>
          <a:xfrm>
            <a:off x="627150" y="3778650"/>
            <a:ext cx="727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Psst… en caso de que no lo hayas hecho, puedes hacerlo ahora mientras esperamos a que lleguen todos los estudiantes</a:t>
            </a:r>
            <a:endParaRPr>
              <a:latin typeface="DM Sans"/>
              <a:ea typeface="DM Sans"/>
              <a:cs typeface="DM Sans"/>
              <a:sym typeface="DM Sans"/>
            </a:endParaRPr>
          </a:p>
        </p:txBody>
      </p:sp>
      <p:sp>
        <p:nvSpPr>
          <p:cNvPr id="304" name="Google Shape;304;p81"/>
          <p:cNvSpPr txBox="1"/>
          <p:nvPr/>
        </p:nvSpPr>
        <p:spPr>
          <a:xfrm>
            <a:off x="3318300" y="4394250"/>
            <a:ext cx="2507400" cy="492600"/>
          </a:xfrm>
          <a:prstGeom prst="rect">
            <a:avLst/>
          </a:prstGeom>
          <a:noFill/>
          <a:ln w="9525" cap="flat" cmpd="sng">
            <a:solidFill>
              <a:srgbClr val="83AEFB"/>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s" sz="2000" u="sng">
                <a:solidFill>
                  <a:schemeClr val="hlink"/>
                </a:solidFill>
                <a:latin typeface="DM Sans"/>
                <a:ea typeface="DM Sans"/>
                <a:cs typeface="DM Sans"/>
                <a:sym typeface="DM Sans"/>
                <a:hlinkClick r:id="rId4"/>
              </a:rPr>
              <a:t>Ver tutorial</a:t>
            </a:r>
            <a:endParaRPr sz="2000">
              <a:solidFill>
                <a:srgbClr val="83AEFB"/>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94"/>
          <p:cNvSpPr txBox="1"/>
          <p:nvPr/>
        </p:nvSpPr>
        <p:spPr>
          <a:xfrm>
            <a:off x="457725" y="1071050"/>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Empecemos con Git</a:t>
            </a:r>
            <a:endParaRPr sz="4000" b="1">
              <a:solidFill>
                <a:schemeClr val="dk1"/>
              </a:solidFill>
              <a:latin typeface="DM Sans"/>
              <a:ea typeface="DM Sans"/>
              <a:cs typeface="DM Sans"/>
              <a:sym typeface="DM Sans"/>
            </a:endParaRPr>
          </a:p>
        </p:txBody>
      </p:sp>
      <p:sp>
        <p:nvSpPr>
          <p:cNvPr id="410" name="Google Shape;410;p94"/>
          <p:cNvSpPr txBox="1"/>
          <p:nvPr/>
        </p:nvSpPr>
        <p:spPr>
          <a:xfrm>
            <a:off x="457725" y="2211625"/>
            <a:ext cx="47301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Buscar en su menú el </a:t>
            </a:r>
            <a:r>
              <a:rPr lang="es" sz="1350" b="1">
                <a:solidFill>
                  <a:schemeClr val="dk1"/>
                </a:solidFill>
                <a:latin typeface="DM Sans"/>
                <a:ea typeface="DM Sans"/>
                <a:cs typeface="DM Sans"/>
                <a:sym typeface="DM Sans"/>
              </a:rPr>
              <a:t>Git Bash</a:t>
            </a:r>
            <a:r>
              <a:rPr lang="es" sz="1350">
                <a:solidFill>
                  <a:schemeClr val="dk1"/>
                </a:solidFill>
                <a:latin typeface="DM Sans"/>
                <a:ea typeface="DM Sans"/>
                <a:cs typeface="DM Sans"/>
                <a:sym typeface="DM Sans"/>
              </a:rPr>
              <a:t> para abrir la terminal e iniciar con los comandos.</a:t>
            </a:r>
            <a:endParaRPr sz="1350">
              <a:latin typeface="DM Sans"/>
              <a:ea typeface="DM Sans"/>
              <a:cs typeface="DM Sans"/>
              <a:sym typeface="DM Sans"/>
            </a:endParaRPr>
          </a:p>
        </p:txBody>
      </p:sp>
      <p:pic>
        <p:nvPicPr>
          <p:cNvPr id="411" name="Google Shape;411;p94"/>
          <p:cNvPicPr preferRelativeResize="0"/>
          <p:nvPr/>
        </p:nvPicPr>
        <p:blipFill>
          <a:blip r:embed="rId3">
            <a:alphaModFix/>
          </a:blip>
          <a:stretch>
            <a:fillRect/>
          </a:stretch>
        </p:blipFill>
        <p:spPr>
          <a:xfrm>
            <a:off x="5529950" y="1431076"/>
            <a:ext cx="3268200" cy="27847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9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Verificando versión Git</a:t>
            </a:r>
            <a:endParaRPr sz="4000" b="1">
              <a:solidFill>
                <a:schemeClr val="dk1"/>
              </a:solidFill>
              <a:latin typeface="DM Sans"/>
              <a:ea typeface="DM Sans"/>
              <a:cs typeface="DM Sans"/>
              <a:sym typeface="DM Sans"/>
            </a:endParaRPr>
          </a:p>
        </p:txBody>
      </p:sp>
      <p:sp>
        <p:nvSpPr>
          <p:cNvPr id="417" name="Google Shape;417;p95"/>
          <p:cNvSpPr txBox="1"/>
          <p:nvPr/>
        </p:nvSpPr>
        <p:spPr>
          <a:xfrm>
            <a:off x="473350" y="1908175"/>
            <a:ext cx="58092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Escribir </a:t>
            </a:r>
            <a:r>
              <a:rPr lang="es" sz="1350" dirty="0">
                <a:highlight>
                  <a:schemeClr val="accent6"/>
                </a:highlight>
                <a:latin typeface="DM Sans"/>
                <a:ea typeface="DM Sans"/>
                <a:cs typeface="DM Sans"/>
                <a:sym typeface="DM Sans"/>
              </a:rPr>
              <a:t>git --version</a:t>
            </a:r>
            <a:r>
              <a:rPr lang="es" sz="1350" dirty="0">
                <a:latin typeface="DM Sans"/>
                <a:ea typeface="DM Sans"/>
                <a:cs typeface="DM Sans"/>
                <a:sym typeface="DM Sans"/>
              </a:rPr>
              <a:t> y presionar “Enter”.</a:t>
            </a:r>
            <a:endParaRPr sz="1350" dirty="0">
              <a:latin typeface="DM Sans"/>
              <a:ea typeface="DM Sans"/>
              <a:cs typeface="DM Sans"/>
              <a:sym typeface="DM Sans"/>
            </a:endParaRPr>
          </a:p>
        </p:txBody>
      </p:sp>
      <p:graphicFrame>
        <p:nvGraphicFramePr>
          <p:cNvPr id="418" name="Google Shape;418;p95"/>
          <p:cNvGraphicFramePr/>
          <p:nvPr/>
        </p:nvGraphicFramePr>
        <p:xfrm>
          <a:off x="2048050" y="2850325"/>
          <a:ext cx="5047900" cy="949960"/>
        </p:xfrm>
        <a:graphic>
          <a:graphicData uri="http://schemas.openxmlformats.org/drawingml/2006/table">
            <a:tbl>
              <a:tblPr>
                <a:noFill/>
                <a:tableStyleId>{18055FA4-2E1A-43B5-AD09-1C5DB9DC31B0}</a:tableStyleId>
              </a:tblPr>
              <a:tblGrid>
                <a:gridCol w="50479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--version</a:t>
                      </a:r>
                      <a:endParaRPr sz="18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800">
                          <a:solidFill>
                            <a:srgbClr val="FFFFFF"/>
                          </a:solidFill>
                          <a:highlight>
                            <a:schemeClr val="dk1"/>
                          </a:highlight>
                          <a:latin typeface="Didact Gothic"/>
                          <a:ea typeface="Didact Gothic"/>
                          <a:cs typeface="Didact Gothic"/>
                          <a:sym typeface="Didact Gothic"/>
                        </a:rPr>
                        <a:t>git version 2.17.1</a:t>
                      </a:r>
                      <a:endParaRPr sz="1800">
                        <a:solidFill>
                          <a:srgbClr val="FFFFFF"/>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endParaRPr sz="1800">
                        <a:solidFill>
                          <a:srgbClr val="999999"/>
                        </a:solidFill>
                        <a:highlight>
                          <a:schemeClr val="dk1"/>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96"/>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Configurando Git por primera vez: tu identidad</a:t>
            </a:r>
            <a:endParaRPr sz="4000" b="1">
              <a:solidFill>
                <a:schemeClr val="dk1"/>
              </a:solidFill>
              <a:latin typeface="DM Sans"/>
              <a:ea typeface="DM Sans"/>
              <a:cs typeface="DM Sans"/>
              <a:sym typeface="DM Sans"/>
            </a:endParaRPr>
          </a:p>
        </p:txBody>
      </p:sp>
      <p:sp>
        <p:nvSpPr>
          <p:cNvPr id="424" name="Google Shape;424;p96"/>
          <p:cNvSpPr txBox="1"/>
          <p:nvPr/>
        </p:nvSpPr>
        <p:spPr>
          <a:xfrm>
            <a:off x="473350" y="1908175"/>
            <a:ext cx="58641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Lo primero que debes hacer cuando instalas Git es establecer tu </a:t>
            </a:r>
            <a:r>
              <a:rPr lang="es" sz="1350" b="1" dirty="0">
                <a:latin typeface="DM Sans"/>
                <a:ea typeface="DM Sans"/>
                <a:cs typeface="DM Sans"/>
                <a:sym typeface="DM Sans"/>
              </a:rPr>
              <a:t>nombre de usuario </a:t>
            </a:r>
            <a:r>
              <a:rPr lang="es" sz="1350" dirty="0">
                <a:latin typeface="DM Sans"/>
                <a:ea typeface="DM Sans"/>
                <a:cs typeface="DM Sans"/>
                <a:sym typeface="DM Sans"/>
              </a:rPr>
              <a:t>y</a:t>
            </a:r>
            <a:r>
              <a:rPr lang="es" sz="1350" b="1" dirty="0">
                <a:latin typeface="DM Sans"/>
                <a:ea typeface="DM Sans"/>
                <a:cs typeface="DM Sans"/>
                <a:sym typeface="DM Sans"/>
              </a:rPr>
              <a:t> dirección de correo electrónico</a:t>
            </a:r>
            <a:r>
              <a:rPr lang="es" sz="1350" dirty="0">
                <a:latin typeface="DM Sans"/>
                <a:ea typeface="DM Sans"/>
                <a:cs typeface="DM Sans"/>
                <a:sym typeface="DM Sans"/>
              </a:rPr>
              <a:t>. Esto es importante porque las confirmaciones de cambios (commits) en Git usan esta información, y es introducida de manera inmutable en los commits que envías.</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97"/>
          <p:cNvGrpSpPr/>
          <p:nvPr/>
        </p:nvGrpSpPr>
        <p:grpSpPr>
          <a:xfrm>
            <a:off x="2172088" y="1852650"/>
            <a:ext cx="197100" cy="197100"/>
            <a:chOff x="2172088" y="1852650"/>
            <a:chExt cx="197100" cy="197100"/>
          </a:xfrm>
        </p:grpSpPr>
        <p:sp>
          <p:nvSpPr>
            <p:cNvPr id="430" name="Google Shape;430;p97"/>
            <p:cNvSpPr/>
            <p:nvPr/>
          </p:nvSpPr>
          <p:spPr>
            <a:xfrm>
              <a:off x="2172088" y="1852650"/>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7"/>
            <p:cNvSpPr/>
            <p:nvPr/>
          </p:nvSpPr>
          <p:spPr>
            <a:xfrm>
              <a:off x="2227138" y="1907700"/>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2" name="Google Shape;432;p97"/>
          <p:cNvCxnSpPr>
            <a:endCxn id="433" idx="0"/>
          </p:cNvCxnSpPr>
          <p:nvPr/>
        </p:nvCxnSpPr>
        <p:spPr>
          <a:xfrm>
            <a:off x="2270638" y="2049875"/>
            <a:ext cx="0" cy="405900"/>
          </a:xfrm>
          <a:prstGeom prst="straightConnector1">
            <a:avLst/>
          </a:prstGeom>
          <a:noFill/>
          <a:ln w="9525" cap="flat" cmpd="sng">
            <a:solidFill>
              <a:srgbClr val="DEFC52"/>
            </a:solidFill>
            <a:prstDash val="solid"/>
            <a:round/>
            <a:headEnd type="none" w="med" len="med"/>
            <a:tailEnd type="none" w="med" len="med"/>
          </a:ln>
        </p:spPr>
      </p:cxnSp>
      <p:sp>
        <p:nvSpPr>
          <p:cNvPr id="434" name="Google Shape;434;p97"/>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Configurando Git por primera vez</a:t>
            </a:r>
            <a:endParaRPr sz="4000" b="1">
              <a:solidFill>
                <a:schemeClr val="dk1"/>
              </a:solidFill>
              <a:latin typeface="DM Sans"/>
              <a:ea typeface="DM Sans"/>
              <a:cs typeface="DM Sans"/>
              <a:sym typeface="DM Sans"/>
            </a:endParaRPr>
          </a:p>
        </p:txBody>
      </p:sp>
      <p:sp>
        <p:nvSpPr>
          <p:cNvPr id="435" name="Google Shape;435;p97"/>
          <p:cNvSpPr txBox="1"/>
          <p:nvPr/>
        </p:nvSpPr>
        <p:spPr>
          <a:xfrm>
            <a:off x="2690573" y="1731413"/>
            <a:ext cx="4281300" cy="70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350">
                <a:solidFill>
                  <a:schemeClr val="dk1"/>
                </a:solidFill>
                <a:latin typeface="DM Sans"/>
                <a:ea typeface="DM Sans"/>
                <a:cs typeface="DM Sans"/>
                <a:sym typeface="DM Sans"/>
              </a:rPr>
              <a:t>Elegir un nombre de usuario que recuerdes fácil, y el email que en la próxima clase se usará en Github. </a:t>
            </a:r>
            <a:endParaRPr sz="1350">
              <a:solidFill>
                <a:schemeClr val="dk1"/>
              </a:solidFill>
              <a:latin typeface="DM Sans"/>
              <a:ea typeface="DM Sans"/>
              <a:cs typeface="DM Sans"/>
              <a:sym typeface="DM Sans"/>
            </a:endParaRPr>
          </a:p>
        </p:txBody>
      </p:sp>
      <p:sp>
        <p:nvSpPr>
          <p:cNvPr id="436" name="Google Shape;436;p97"/>
          <p:cNvSpPr txBox="1"/>
          <p:nvPr/>
        </p:nvSpPr>
        <p:spPr>
          <a:xfrm>
            <a:off x="2690573" y="2334538"/>
            <a:ext cx="42813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grpSp>
        <p:nvGrpSpPr>
          <p:cNvPr id="437" name="Google Shape;437;p97"/>
          <p:cNvGrpSpPr/>
          <p:nvPr/>
        </p:nvGrpSpPr>
        <p:grpSpPr>
          <a:xfrm>
            <a:off x="2172088" y="2700450"/>
            <a:ext cx="197100" cy="197100"/>
            <a:chOff x="2172088" y="3058775"/>
            <a:chExt cx="197100" cy="197100"/>
          </a:xfrm>
        </p:grpSpPr>
        <p:sp>
          <p:nvSpPr>
            <p:cNvPr id="438" name="Google Shape;438;p97"/>
            <p:cNvSpPr/>
            <p:nvPr/>
          </p:nvSpPr>
          <p:spPr>
            <a:xfrm>
              <a:off x="2172088" y="3058775"/>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7"/>
            <p:cNvSpPr/>
            <p:nvPr/>
          </p:nvSpPr>
          <p:spPr>
            <a:xfrm>
              <a:off x="2227138" y="3113825"/>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0" name="Google Shape;440;p97"/>
          <p:cNvCxnSpPr>
            <a:endCxn id="438" idx="0"/>
          </p:cNvCxnSpPr>
          <p:nvPr/>
        </p:nvCxnSpPr>
        <p:spPr>
          <a:xfrm>
            <a:off x="2270638" y="2294550"/>
            <a:ext cx="0" cy="405900"/>
          </a:xfrm>
          <a:prstGeom prst="straightConnector1">
            <a:avLst/>
          </a:prstGeom>
          <a:noFill/>
          <a:ln w="9525" cap="flat" cmpd="sng">
            <a:solidFill>
              <a:srgbClr val="DEFC52"/>
            </a:solidFill>
            <a:prstDash val="solid"/>
            <a:round/>
            <a:headEnd type="none" w="med" len="med"/>
            <a:tailEnd type="none" w="med" len="med"/>
          </a:ln>
        </p:spPr>
      </p:cxnSp>
      <p:grpSp>
        <p:nvGrpSpPr>
          <p:cNvPr id="441" name="Google Shape;441;p97"/>
          <p:cNvGrpSpPr/>
          <p:nvPr/>
        </p:nvGrpSpPr>
        <p:grpSpPr>
          <a:xfrm>
            <a:off x="2172088" y="3685475"/>
            <a:ext cx="197100" cy="197100"/>
            <a:chOff x="2172088" y="3661775"/>
            <a:chExt cx="197100" cy="197100"/>
          </a:xfrm>
        </p:grpSpPr>
        <p:sp>
          <p:nvSpPr>
            <p:cNvPr id="442" name="Google Shape;442;p97"/>
            <p:cNvSpPr/>
            <p:nvPr/>
          </p:nvSpPr>
          <p:spPr>
            <a:xfrm>
              <a:off x="2172088" y="3661775"/>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7"/>
            <p:cNvSpPr/>
            <p:nvPr/>
          </p:nvSpPr>
          <p:spPr>
            <a:xfrm>
              <a:off x="2227138" y="3716825"/>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4" name="Google Shape;444;p97"/>
          <p:cNvCxnSpPr>
            <a:stCxn id="439" idx="4"/>
            <a:endCxn id="442" idx="0"/>
          </p:cNvCxnSpPr>
          <p:nvPr/>
        </p:nvCxnSpPr>
        <p:spPr>
          <a:xfrm>
            <a:off x="2270638" y="2842500"/>
            <a:ext cx="0" cy="843000"/>
          </a:xfrm>
          <a:prstGeom prst="straightConnector1">
            <a:avLst/>
          </a:prstGeom>
          <a:noFill/>
          <a:ln w="9525" cap="flat" cmpd="sng">
            <a:solidFill>
              <a:srgbClr val="DEFC52"/>
            </a:solidFill>
            <a:prstDash val="solid"/>
            <a:round/>
            <a:headEnd type="none" w="med" len="med"/>
            <a:tailEnd type="none" w="med" len="med"/>
          </a:ln>
        </p:spPr>
      </p:cxnSp>
      <p:sp>
        <p:nvSpPr>
          <p:cNvPr id="445" name="Google Shape;445;p97"/>
          <p:cNvSpPr txBox="1"/>
          <p:nvPr/>
        </p:nvSpPr>
        <p:spPr>
          <a:xfrm>
            <a:off x="2690573" y="2659613"/>
            <a:ext cx="4281300" cy="70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350" dirty="0">
                <a:solidFill>
                  <a:schemeClr val="dk1"/>
                </a:solidFill>
                <a:latin typeface="DM Sans"/>
                <a:ea typeface="DM Sans"/>
                <a:cs typeface="DM Sans"/>
                <a:sym typeface="DM Sans"/>
              </a:rPr>
              <a:t>Establecer el nombre con el comando: git config --global user.name "Nombre Apellido"</a:t>
            </a:r>
            <a:endParaRPr sz="1350" dirty="0">
              <a:solidFill>
                <a:schemeClr val="dk1"/>
              </a:solidFill>
              <a:latin typeface="DM Sans"/>
              <a:ea typeface="DM Sans"/>
              <a:cs typeface="DM Sans"/>
              <a:sym typeface="DM Sans"/>
            </a:endParaRPr>
          </a:p>
        </p:txBody>
      </p:sp>
      <p:sp>
        <p:nvSpPr>
          <p:cNvPr id="446" name="Google Shape;446;p97"/>
          <p:cNvSpPr txBox="1"/>
          <p:nvPr/>
        </p:nvSpPr>
        <p:spPr>
          <a:xfrm>
            <a:off x="2690573" y="3587813"/>
            <a:ext cx="4281300" cy="70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350" dirty="0">
                <a:solidFill>
                  <a:schemeClr val="dk1"/>
                </a:solidFill>
                <a:latin typeface="DM Sans"/>
                <a:ea typeface="DM Sans"/>
                <a:cs typeface="DM Sans"/>
                <a:sym typeface="DM Sans"/>
              </a:rPr>
              <a:t>Establecer el correo a usar con el comando.  git config --global user.email johndoe@example.com</a:t>
            </a:r>
            <a:endParaRPr sz="1350" dirty="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98"/>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Configurando Git por primera vez</a:t>
            </a:r>
            <a:endParaRPr sz="4000" b="1">
              <a:solidFill>
                <a:schemeClr val="dk1"/>
              </a:solidFill>
              <a:latin typeface="DM Sans"/>
              <a:ea typeface="DM Sans"/>
              <a:cs typeface="DM Sans"/>
              <a:sym typeface="DM Sans"/>
            </a:endParaRPr>
          </a:p>
        </p:txBody>
      </p:sp>
      <p:sp>
        <p:nvSpPr>
          <p:cNvPr id="452" name="Google Shape;452;p98"/>
          <p:cNvSpPr txBox="1"/>
          <p:nvPr/>
        </p:nvSpPr>
        <p:spPr>
          <a:xfrm>
            <a:off x="473350" y="1908175"/>
            <a:ext cx="5827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Comprobamos los pasos en nuestra consola. </a:t>
            </a:r>
            <a:endParaRPr sz="1350">
              <a:highlight>
                <a:srgbClr val="EAFF6A"/>
              </a:highlight>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graphicFrame>
        <p:nvGraphicFramePr>
          <p:cNvPr id="453" name="Google Shape;453;p98"/>
          <p:cNvGraphicFramePr/>
          <p:nvPr/>
        </p:nvGraphicFramePr>
        <p:xfrm>
          <a:off x="575013" y="2648575"/>
          <a:ext cx="7993975" cy="1224280"/>
        </p:xfrm>
        <a:graphic>
          <a:graphicData uri="http://schemas.openxmlformats.org/drawingml/2006/table">
            <a:tbl>
              <a:tblPr>
                <a:noFill/>
                <a:tableStyleId>{18055FA4-2E1A-43B5-AD09-1C5DB9DC31B0}</a:tableStyleId>
              </a:tblPr>
              <a:tblGrid>
                <a:gridCol w="79939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2*/</a:t>
                      </a:r>
                      <a:endParaRPr sz="1800">
                        <a:solidFill>
                          <a:srgbClr val="00FF00"/>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config --global user.name "John Doe"</a:t>
                      </a:r>
                      <a:endParaRPr sz="18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3*/</a:t>
                      </a:r>
                      <a:endParaRPr sz="18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a:t>
                      </a:r>
                      <a:r>
                        <a:rPr lang="es" sz="1800" b="1">
                          <a:solidFill>
                            <a:srgbClr val="FF00FF"/>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config --global user.email johndoe@example.com</a:t>
                      </a:r>
                      <a:endParaRPr sz="1800">
                        <a:solidFill>
                          <a:srgbClr val="00FFFF"/>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99"/>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Configurando Git por primera vez</a:t>
            </a:r>
            <a:endParaRPr sz="4000" b="1">
              <a:solidFill>
                <a:schemeClr val="dk1"/>
              </a:solidFill>
              <a:latin typeface="DM Sans"/>
              <a:ea typeface="DM Sans"/>
              <a:cs typeface="DM Sans"/>
              <a:sym typeface="DM Sans"/>
            </a:endParaRPr>
          </a:p>
        </p:txBody>
      </p:sp>
      <p:sp>
        <p:nvSpPr>
          <p:cNvPr id="459" name="Google Shape;459;p99"/>
          <p:cNvSpPr txBox="1"/>
          <p:nvPr/>
        </p:nvSpPr>
        <p:spPr>
          <a:xfrm>
            <a:off x="473350" y="1908175"/>
            <a:ext cx="58275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Vamos a comprobar si guardamos bien el usuario usando el comando: </a:t>
            </a:r>
            <a:endParaRPr sz="1350" dirty="0">
              <a:latin typeface="DM Sans"/>
              <a:ea typeface="DM Sans"/>
              <a:cs typeface="DM Sans"/>
              <a:sym typeface="DM Sans"/>
            </a:endParaRPr>
          </a:p>
          <a:p>
            <a:pPr marL="0" lvl="0" indent="0" algn="l" rtl="0">
              <a:spcBef>
                <a:spcPts val="0"/>
              </a:spcBef>
              <a:spcAft>
                <a:spcPts val="0"/>
              </a:spcAft>
              <a:buNone/>
            </a:pPr>
            <a:r>
              <a:rPr lang="es" sz="1350" dirty="0">
                <a:highlight>
                  <a:srgbClr val="EAFF6A"/>
                </a:highlight>
                <a:latin typeface="DM Sans"/>
                <a:ea typeface="DM Sans"/>
                <a:cs typeface="DM Sans"/>
                <a:sym typeface="DM Sans"/>
              </a:rPr>
              <a:t>git config --list.</a:t>
            </a:r>
            <a:endParaRPr sz="1350" dirty="0">
              <a:highlight>
                <a:srgbClr val="EAFF6A"/>
              </a:highlight>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graphicFrame>
        <p:nvGraphicFramePr>
          <p:cNvPr id="460" name="Google Shape;460;p99"/>
          <p:cNvGraphicFramePr/>
          <p:nvPr/>
        </p:nvGraphicFramePr>
        <p:xfrm>
          <a:off x="1893763" y="2411725"/>
          <a:ext cx="5356475" cy="2321560"/>
        </p:xfrm>
        <a:graphic>
          <a:graphicData uri="http://schemas.openxmlformats.org/drawingml/2006/table">
            <a:tbl>
              <a:tblPr>
                <a:noFill/>
                <a:tableStyleId>{18055FA4-2E1A-43B5-AD09-1C5DB9DC31B0}</a:tableStyleId>
              </a:tblPr>
              <a:tblGrid>
                <a:gridCol w="5356475">
                  <a:extLst>
                    <a:ext uri="{9D8B030D-6E8A-4147-A177-3AD203B41FA5}">
                      <a16:colId xmlns:a16="http://schemas.microsoft.com/office/drawing/2014/main" val="20000"/>
                    </a:ext>
                  </a:extLst>
                </a:gridCol>
              </a:tblGrid>
              <a:tr h="2204300">
                <a:tc>
                  <a:txBody>
                    <a:bodyPr/>
                    <a:lstStyle/>
                    <a:p>
                      <a:pPr marL="0" lvl="0" indent="0" algn="l" rtl="0">
                        <a:spcBef>
                          <a:spcPts val="0"/>
                        </a:spcBef>
                        <a:spcAft>
                          <a:spcPts val="0"/>
                        </a:spcAft>
                        <a:buNone/>
                      </a:pPr>
                      <a:r>
                        <a:rPr lang="es" sz="1600">
                          <a:solidFill>
                            <a:srgbClr val="00FF00"/>
                          </a:solidFill>
                          <a:highlight>
                            <a:srgbClr val="000000"/>
                          </a:highlight>
                          <a:latin typeface="Didact Gothic"/>
                          <a:ea typeface="Didact Gothic"/>
                          <a:cs typeface="Didact Gothic"/>
                          <a:sym typeface="Didact Gothic"/>
                        </a:rPr>
                        <a:t>john@MyShopSolutions</a:t>
                      </a:r>
                      <a:r>
                        <a:rPr lang="es" sz="1600">
                          <a:solidFill>
                            <a:srgbClr val="FF00FF"/>
                          </a:solidFill>
                          <a:highlight>
                            <a:srgbClr val="000000"/>
                          </a:highlight>
                          <a:latin typeface="Didact Gothic"/>
                          <a:ea typeface="Didact Gothic"/>
                          <a:cs typeface="Didact Gothic"/>
                          <a:sym typeface="Didact Gothic"/>
                        </a:rPr>
                        <a:t>: ~$ </a:t>
                      </a:r>
                      <a:r>
                        <a:rPr lang="es" sz="1600">
                          <a:solidFill>
                            <a:srgbClr val="F3F3F3"/>
                          </a:solidFill>
                          <a:highlight>
                            <a:srgbClr val="000000"/>
                          </a:highlight>
                          <a:latin typeface="Didact Gothic"/>
                          <a:ea typeface="Didact Gothic"/>
                          <a:cs typeface="Didact Gothic"/>
                          <a:sym typeface="Didact Gothic"/>
                        </a:rPr>
                        <a:t>git config --list</a:t>
                      </a:r>
                      <a:endParaRPr sz="16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600">
                        <a:solidFill>
                          <a:srgbClr val="666666"/>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user.name=John Doe</a:t>
                      </a:r>
                      <a:endParaRPr sz="16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user.email=johndoe@example.com</a:t>
                      </a:r>
                      <a:endParaRPr sz="16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color.status=auto</a:t>
                      </a:r>
                      <a:endParaRPr sz="16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color.branch=auto</a:t>
                      </a:r>
                      <a:endParaRPr sz="16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color.interactive=auto</a:t>
                      </a:r>
                      <a:endParaRPr sz="16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color.diff=auto</a:t>
                      </a:r>
                      <a:endParaRPr sz="1600">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0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Comprobando tu configuración</a:t>
            </a:r>
            <a:endParaRPr sz="4000" b="1">
              <a:solidFill>
                <a:schemeClr val="dk1"/>
              </a:solidFill>
              <a:latin typeface="DM Sans"/>
              <a:ea typeface="DM Sans"/>
              <a:cs typeface="DM Sans"/>
              <a:sym typeface="DM Sans"/>
            </a:endParaRPr>
          </a:p>
        </p:txBody>
      </p:sp>
      <p:sp>
        <p:nvSpPr>
          <p:cNvPr id="466" name="Google Shape;466;p100"/>
          <p:cNvSpPr txBox="1"/>
          <p:nvPr/>
        </p:nvSpPr>
        <p:spPr>
          <a:xfrm>
            <a:off x="473350"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Puedes también comprobar qué valor tiene la clave nombre en Git ejecutando: git config user.name.</a:t>
            </a:r>
            <a:endParaRPr sz="1350">
              <a:latin typeface="DM Sans"/>
              <a:ea typeface="DM Sans"/>
              <a:cs typeface="DM Sans"/>
              <a:sym typeface="DM Sans"/>
            </a:endParaRPr>
          </a:p>
        </p:txBody>
      </p:sp>
      <p:sp>
        <p:nvSpPr>
          <p:cNvPr id="467" name="Google Shape;467;p100"/>
          <p:cNvSpPr txBox="1"/>
          <p:nvPr/>
        </p:nvSpPr>
        <p:spPr>
          <a:xfrm>
            <a:off x="4527575" y="1908175"/>
            <a:ext cx="3834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Puedes consultar de la misma manera user.email.</a:t>
            </a:r>
            <a:endParaRPr sz="1350">
              <a:latin typeface="DM Sans"/>
              <a:ea typeface="DM Sans"/>
              <a:cs typeface="DM Sans"/>
              <a:sym typeface="DM Sans"/>
            </a:endParaRPr>
          </a:p>
        </p:txBody>
      </p:sp>
      <p:graphicFrame>
        <p:nvGraphicFramePr>
          <p:cNvPr id="468" name="Google Shape;468;p100"/>
          <p:cNvGraphicFramePr/>
          <p:nvPr/>
        </p:nvGraphicFramePr>
        <p:xfrm>
          <a:off x="1706400" y="2968950"/>
          <a:ext cx="5731200" cy="675640"/>
        </p:xfrm>
        <a:graphic>
          <a:graphicData uri="http://schemas.openxmlformats.org/drawingml/2006/table">
            <a:tbl>
              <a:tblPr>
                <a:noFill/>
                <a:tableStyleId>{18055FA4-2E1A-43B5-AD09-1C5DB9DC31B0}</a:tableStyleId>
              </a:tblPr>
              <a:tblGrid>
                <a:gridCol w="57312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 ~</a:t>
                      </a:r>
                      <a:r>
                        <a:rPr lang="es" sz="1800">
                          <a:solidFill>
                            <a:srgbClr val="F3F3F3"/>
                          </a:solidFill>
                          <a:highlight>
                            <a:srgbClr val="000000"/>
                          </a:highlight>
                          <a:latin typeface="Didact Gothic"/>
                          <a:ea typeface="Didact Gothic"/>
                          <a:cs typeface="Didact Gothic"/>
                          <a:sym typeface="Didact Gothic"/>
                        </a:rPr>
                        <a:t>$ git config user.name</a:t>
                      </a:r>
                      <a:endParaRPr sz="18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John Doe</a:t>
                      </a:r>
                      <a:endParaRPr sz="1800">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0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Obteniendo ayuda</a:t>
            </a:r>
            <a:endParaRPr sz="4000" b="1">
              <a:solidFill>
                <a:schemeClr val="dk1"/>
              </a:solidFill>
              <a:latin typeface="DM Sans"/>
              <a:ea typeface="DM Sans"/>
              <a:cs typeface="DM Sans"/>
              <a:sym typeface="DM Sans"/>
            </a:endParaRPr>
          </a:p>
        </p:txBody>
      </p:sp>
      <p:sp>
        <p:nvSpPr>
          <p:cNvPr id="474" name="Google Shape;474;p101"/>
          <p:cNvSpPr txBox="1"/>
          <p:nvPr/>
        </p:nvSpPr>
        <p:spPr>
          <a:xfrm>
            <a:off x="473350" y="1908175"/>
            <a:ext cx="5827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 alguna vez necesitas ayuda usando Git, hay dos formas de ver la página del manual (manpage) para cualquier comando de Git:</a:t>
            </a:r>
            <a:endParaRPr sz="1350">
              <a:latin typeface="DM Sans"/>
              <a:ea typeface="DM Sans"/>
              <a:cs typeface="DM Sans"/>
              <a:sym typeface="DM Sans"/>
            </a:endParaRPr>
          </a:p>
        </p:txBody>
      </p:sp>
      <p:graphicFrame>
        <p:nvGraphicFramePr>
          <p:cNvPr id="475" name="Google Shape;475;p101"/>
          <p:cNvGraphicFramePr/>
          <p:nvPr/>
        </p:nvGraphicFramePr>
        <p:xfrm>
          <a:off x="1796750" y="3031100"/>
          <a:ext cx="5731200" cy="949960"/>
        </p:xfrm>
        <a:graphic>
          <a:graphicData uri="http://schemas.openxmlformats.org/drawingml/2006/table">
            <a:tbl>
              <a:tblPr>
                <a:noFill/>
                <a:tableStyleId>{18055FA4-2E1A-43B5-AD09-1C5DB9DC31B0}</a:tableStyleId>
              </a:tblPr>
              <a:tblGrid>
                <a:gridCol w="57312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s" sz="1800" dirty="0">
                          <a:solidFill>
                            <a:srgbClr val="666666"/>
                          </a:solidFill>
                          <a:highlight>
                            <a:srgbClr val="000000"/>
                          </a:highlight>
                          <a:latin typeface="Didact Gothic"/>
                          <a:ea typeface="Didact Gothic"/>
                          <a:cs typeface="Didact Gothic"/>
                          <a:sym typeface="Didact Gothic"/>
                        </a:rPr>
                        <a:t>/*Los tres comandos que disparan la ayuda de Git*/</a:t>
                      </a:r>
                      <a:endParaRPr sz="1800" dirty="0">
                        <a:solidFill>
                          <a:srgbClr val="666666"/>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800" dirty="0">
                          <a:solidFill>
                            <a:srgbClr val="00FF00"/>
                          </a:solidFill>
                          <a:highlight>
                            <a:srgbClr val="000000"/>
                          </a:highlight>
                          <a:latin typeface="Didact Gothic"/>
                          <a:ea typeface="Didact Gothic"/>
                          <a:cs typeface="Didact Gothic"/>
                          <a:sym typeface="Didact Gothic"/>
                        </a:rPr>
                        <a:t>john@MyShopSolutions</a:t>
                      </a:r>
                      <a:r>
                        <a:rPr lang="es" sz="1800" dirty="0">
                          <a:solidFill>
                            <a:srgbClr val="FF00FF"/>
                          </a:solidFill>
                          <a:highlight>
                            <a:srgbClr val="000000"/>
                          </a:highlight>
                          <a:latin typeface="Didact Gothic"/>
                          <a:ea typeface="Didact Gothic"/>
                          <a:cs typeface="Didact Gothic"/>
                          <a:sym typeface="Didact Gothic"/>
                        </a:rPr>
                        <a:t>: ~</a:t>
                      </a:r>
                      <a:r>
                        <a:rPr lang="es" sz="1800" dirty="0">
                          <a:solidFill>
                            <a:srgbClr val="F3F3F3"/>
                          </a:solidFill>
                          <a:highlight>
                            <a:srgbClr val="000000"/>
                          </a:highlight>
                          <a:latin typeface="Didact Gothic"/>
                          <a:ea typeface="Didact Gothic"/>
                          <a:cs typeface="Didact Gothic"/>
                          <a:sym typeface="Didact Gothic"/>
                        </a:rPr>
                        <a:t>$ git help config </a:t>
                      </a:r>
                      <a:endParaRPr sz="18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800" dirty="0">
                          <a:solidFill>
                            <a:srgbClr val="00FF00"/>
                          </a:solidFill>
                          <a:highlight>
                            <a:schemeClr val="dk1"/>
                          </a:highlight>
                          <a:latin typeface="Didact Gothic"/>
                          <a:ea typeface="Didact Gothic"/>
                          <a:cs typeface="Didact Gothic"/>
                          <a:sym typeface="Didact Gothic"/>
                        </a:rPr>
                        <a:t>john@MyShopSolutions</a:t>
                      </a:r>
                      <a:r>
                        <a:rPr lang="es" sz="1800" dirty="0">
                          <a:solidFill>
                            <a:srgbClr val="FF00FF"/>
                          </a:solidFill>
                          <a:highlight>
                            <a:schemeClr val="dk1"/>
                          </a:highlight>
                          <a:latin typeface="Didact Gothic"/>
                          <a:ea typeface="Didact Gothic"/>
                          <a:cs typeface="Didact Gothic"/>
                          <a:sym typeface="Didact Gothic"/>
                        </a:rPr>
                        <a:t>: ~</a:t>
                      </a:r>
                      <a:r>
                        <a:rPr lang="es" sz="1800" dirty="0">
                          <a:solidFill>
                            <a:srgbClr val="F3F3F3"/>
                          </a:solidFill>
                          <a:highlight>
                            <a:srgbClr val="000000"/>
                          </a:highlight>
                          <a:latin typeface="Didact Gothic"/>
                          <a:ea typeface="Didact Gothic"/>
                          <a:cs typeface="Didact Gothic"/>
                          <a:sym typeface="Didact Gothic"/>
                        </a:rPr>
                        <a:t>$ git config --help</a:t>
                      </a:r>
                      <a:endParaRPr sz="1800" dirty="0">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02"/>
          <p:cNvSpPr txBox="1"/>
          <p:nvPr/>
        </p:nvSpPr>
        <p:spPr>
          <a:xfrm>
            <a:off x="473350" y="1324950"/>
            <a:ext cx="71694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lt1"/>
                </a:solidFill>
                <a:latin typeface="DM Sans"/>
                <a:ea typeface="DM Sans"/>
                <a:cs typeface="DM Sans"/>
                <a:sym typeface="DM Sans"/>
              </a:rPr>
              <a:t>Hasta el momento hemos aprendido los </a:t>
            </a:r>
            <a:r>
              <a:rPr lang="es" sz="2500">
                <a:solidFill>
                  <a:schemeClr val="accent6"/>
                </a:solidFill>
                <a:latin typeface="DM Sans"/>
                <a:ea typeface="DM Sans"/>
                <a:cs typeface="DM Sans"/>
                <a:sym typeface="DM Sans"/>
              </a:rPr>
              <a:t>primeros pasos en GIT</a:t>
            </a:r>
            <a:r>
              <a:rPr lang="es" sz="2500">
                <a:solidFill>
                  <a:schemeClr val="lt1"/>
                </a:solidFill>
                <a:latin typeface="DM Sans"/>
                <a:ea typeface="DM Sans"/>
                <a:cs typeface="DM Sans"/>
                <a:sym typeface="DM Sans"/>
              </a:rPr>
              <a:t>. Tenemos  funcionando en el sistema una versión de Git configurada con tu identidad. Es el momento de aprender algunos </a:t>
            </a:r>
            <a:r>
              <a:rPr lang="es" sz="2500">
                <a:solidFill>
                  <a:schemeClr val="accent6"/>
                </a:solidFill>
                <a:latin typeface="DM Sans"/>
                <a:ea typeface="DM Sans"/>
                <a:cs typeface="DM Sans"/>
                <a:sym typeface="DM Sans"/>
              </a:rPr>
              <a:t>fundamentos de Git</a:t>
            </a:r>
            <a:r>
              <a:rPr lang="es" sz="2500">
                <a:solidFill>
                  <a:schemeClr val="lt1"/>
                </a:solidFill>
                <a:latin typeface="DM Sans"/>
                <a:ea typeface="DM Sans"/>
                <a:cs typeface="DM Sans"/>
                <a:sym typeface="DM Sans"/>
              </a:rPr>
              <a:t>.</a:t>
            </a:r>
            <a:endParaRPr sz="2500" b="1">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10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Creando repositorios</a:t>
            </a:r>
            <a:endParaRPr sz="4000" b="1">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8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¿Qué es GIT?</a:t>
            </a:r>
            <a:endParaRPr sz="4000" b="1">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06" name="Google Shape;506;p106"/>
          <p:cNvGrpSpPr/>
          <p:nvPr/>
        </p:nvGrpSpPr>
        <p:grpSpPr>
          <a:xfrm>
            <a:off x="457338" y="468286"/>
            <a:ext cx="431100" cy="431100"/>
            <a:chOff x="4616400" y="1950761"/>
            <a:chExt cx="431100" cy="431100"/>
          </a:xfrm>
        </p:grpSpPr>
        <p:sp>
          <p:nvSpPr>
            <p:cNvPr id="507" name="Google Shape;507;p106"/>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8" name="Google Shape;508;p106"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509" name="Google Shape;509;p106"/>
          <p:cNvSpPr txBox="1"/>
          <p:nvPr/>
        </p:nvSpPr>
        <p:spPr>
          <a:xfrm>
            <a:off x="457350" y="1820575"/>
            <a:ext cx="7845600" cy="266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300">
                <a:solidFill>
                  <a:schemeClr val="lt1"/>
                </a:solidFill>
                <a:latin typeface="DM Sans"/>
                <a:ea typeface="DM Sans"/>
                <a:cs typeface="DM Sans"/>
                <a:sym typeface="DM Sans"/>
              </a:rPr>
              <a:t>Un repositorio es un </a:t>
            </a:r>
            <a:r>
              <a:rPr lang="es" sz="2300">
                <a:solidFill>
                  <a:schemeClr val="accent6"/>
                </a:solidFill>
                <a:latin typeface="DM Sans"/>
                <a:ea typeface="DM Sans"/>
                <a:cs typeface="DM Sans"/>
                <a:sym typeface="DM Sans"/>
              </a:rPr>
              <a:t>espacio centralizado</a:t>
            </a:r>
            <a:r>
              <a:rPr lang="es" sz="2300">
                <a:solidFill>
                  <a:schemeClr val="lt1"/>
                </a:solidFill>
                <a:latin typeface="DM Sans"/>
                <a:ea typeface="DM Sans"/>
                <a:cs typeface="DM Sans"/>
                <a:sym typeface="DM Sans"/>
              </a:rPr>
              <a:t> donde se almacena, organiza, mantiene y difunde información. </a:t>
            </a:r>
            <a:endParaRPr sz="2300">
              <a:solidFill>
                <a:schemeClr val="lt1"/>
              </a:solidFill>
              <a:latin typeface="DM Sans"/>
              <a:ea typeface="DM Sans"/>
              <a:cs typeface="DM Sans"/>
              <a:sym typeface="DM Sans"/>
            </a:endParaRPr>
          </a:p>
          <a:p>
            <a:pPr marL="0" lvl="0" indent="0" algn="l" rtl="0">
              <a:spcBef>
                <a:spcPts val="0"/>
              </a:spcBef>
              <a:spcAft>
                <a:spcPts val="0"/>
              </a:spcAft>
              <a:buNone/>
            </a:pPr>
            <a:endParaRPr sz="2300">
              <a:solidFill>
                <a:schemeClr val="lt1"/>
              </a:solidFill>
              <a:latin typeface="DM Sans"/>
              <a:ea typeface="DM Sans"/>
              <a:cs typeface="DM Sans"/>
              <a:sym typeface="DM Sans"/>
            </a:endParaRPr>
          </a:p>
          <a:p>
            <a:pPr marL="0" lvl="0" indent="0" algn="l" rtl="0">
              <a:spcBef>
                <a:spcPts val="0"/>
              </a:spcBef>
              <a:spcAft>
                <a:spcPts val="0"/>
              </a:spcAft>
              <a:buNone/>
            </a:pPr>
            <a:r>
              <a:rPr lang="es" sz="2300">
                <a:solidFill>
                  <a:schemeClr val="lt1"/>
                </a:solidFill>
                <a:latin typeface="DM Sans"/>
                <a:ea typeface="DM Sans"/>
                <a:cs typeface="DM Sans"/>
                <a:sym typeface="DM Sans"/>
              </a:rPr>
              <a:t>Será </a:t>
            </a:r>
            <a:r>
              <a:rPr lang="es" sz="2300">
                <a:solidFill>
                  <a:schemeClr val="accent6"/>
                </a:solidFill>
                <a:latin typeface="DM Sans"/>
                <a:ea typeface="DM Sans"/>
                <a:cs typeface="DM Sans"/>
                <a:sym typeface="DM Sans"/>
              </a:rPr>
              <a:t>“la carpeta”</a:t>
            </a:r>
            <a:r>
              <a:rPr lang="es" sz="2300">
                <a:solidFill>
                  <a:schemeClr val="lt1"/>
                </a:solidFill>
                <a:latin typeface="DM Sans"/>
                <a:ea typeface="DM Sans"/>
                <a:cs typeface="DM Sans"/>
                <a:sym typeface="DM Sans"/>
              </a:rPr>
              <a:t> donde guardaremos nuestro proyecto para más adelante compartirlo con el equipo a través de un repositorio en la nube (en internet, por ejemplo en Github).</a:t>
            </a:r>
            <a:endParaRPr sz="2300">
              <a:solidFill>
                <a:schemeClr val="lt1"/>
              </a:solidFill>
              <a:latin typeface="DM Sans"/>
              <a:ea typeface="DM Sans"/>
              <a:cs typeface="DM Sans"/>
              <a:sym typeface="DM Sans"/>
            </a:endParaRPr>
          </a:p>
        </p:txBody>
      </p:sp>
      <p:sp>
        <p:nvSpPr>
          <p:cNvPr id="510" name="Google Shape;510;p106"/>
          <p:cNvSpPr txBox="1"/>
          <p:nvPr/>
        </p:nvSpPr>
        <p:spPr>
          <a:xfrm>
            <a:off x="501450" y="1001146"/>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rgbClr val="EAFF6A"/>
                </a:solidFill>
                <a:latin typeface="DM Sans"/>
                <a:ea typeface="DM Sans"/>
                <a:cs typeface="DM Sans"/>
                <a:sym typeface="DM Sans"/>
              </a:rPr>
              <a:t>¿Qué es un repositorio? </a:t>
            </a:r>
            <a:endParaRPr sz="4000" b="1">
              <a:solidFill>
                <a:srgbClr val="EAFF6A"/>
              </a:solidFill>
              <a:latin typeface="DM Sans"/>
              <a:ea typeface="DM Sans"/>
              <a:cs typeface="DM Sans"/>
              <a:sym typeface="DM Sans"/>
            </a:endParaRPr>
          </a:p>
        </p:txBody>
      </p:sp>
      <p:sp>
        <p:nvSpPr>
          <p:cNvPr id="511" name="Google Shape;511;p10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0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Int</a:t>
            </a:r>
            <a:endParaRPr sz="4000" b="1">
              <a:solidFill>
                <a:schemeClr val="dk1"/>
              </a:solidFill>
              <a:latin typeface="DM Sans"/>
              <a:ea typeface="DM Sans"/>
              <a:cs typeface="DM Sans"/>
              <a:sym typeface="DM Sans"/>
            </a:endParaRPr>
          </a:p>
        </p:txBody>
      </p:sp>
      <p:sp>
        <p:nvSpPr>
          <p:cNvPr id="517" name="Google Shape;517;p107"/>
          <p:cNvSpPr txBox="1"/>
          <p:nvPr/>
        </p:nvSpPr>
        <p:spPr>
          <a:xfrm>
            <a:off x="473350" y="1908175"/>
            <a:ext cx="58917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Este comando se usa para crear un nuevo repositorio en Git. Nos crea un repositorio de manera local y lo hará en la carpeta donde estamos posicionados. También se le puede pasar </a:t>
            </a:r>
            <a:r>
              <a:rPr lang="es" sz="1350" b="1" dirty="0">
                <a:highlight>
                  <a:srgbClr val="EAFF6A"/>
                </a:highlight>
                <a:latin typeface="DM Sans"/>
                <a:ea typeface="DM Sans"/>
                <a:cs typeface="DM Sans"/>
                <a:sym typeface="DM Sans"/>
              </a:rPr>
              <a:t>[nombre_de_la_carpeta]</a:t>
            </a:r>
            <a:r>
              <a:rPr lang="es" sz="1350" dirty="0">
                <a:latin typeface="DM Sans"/>
                <a:ea typeface="DM Sans"/>
                <a:cs typeface="DM Sans"/>
                <a:sym typeface="DM Sans"/>
              </a:rPr>
              <a:t> y creará una con ese nombre. </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A continuación vemos el ejemplo:</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08"/>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8"/>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Git Int</a:t>
            </a:r>
            <a:endParaRPr sz="3500" b="1">
              <a:solidFill>
                <a:schemeClr val="lt1"/>
              </a:solidFill>
              <a:latin typeface="DM Sans"/>
              <a:ea typeface="DM Sans"/>
              <a:cs typeface="DM Sans"/>
              <a:sym typeface="DM Sans"/>
            </a:endParaRPr>
          </a:p>
        </p:txBody>
      </p:sp>
      <p:graphicFrame>
        <p:nvGraphicFramePr>
          <p:cNvPr id="524" name="Google Shape;524;p108"/>
          <p:cNvGraphicFramePr/>
          <p:nvPr/>
        </p:nvGraphicFramePr>
        <p:xfrm>
          <a:off x="700725" y="1431975"/>
          <a:ext cx="7742525" cy="2831750"/>
        </p:xfrm>
        <a:graphic>
          <a:graphicData uri="http://schemas.openxmlformats.org/drawingml/2006/table">
            <a:tbl>
              <a:tblPr>
                <a:noFill/>
                <a:tableStyleId>{18055FA4-2E1A-43B5-AD09-1C5DB9DC31B0}</a:tableStyleId>
              </a:tblPr>
              <a:tblGrid>
                <a:gridCol w="7742525">
                  <a:extLst>
                    <a:ext uri="{9D8B030D-6E8A-4147-A177-3AD203B41FA5}">
                      <a16:colId xmlns:a16="http://schemas.microsoft.com/office/drawing/2014/main" val="20000"/>
                    </a:ext>
                  </a:extLst>
                </a:gridCol>
              </a:tblGrid>
              <a:tr h="2831750">
                <a:tc>
                  <a:txBody>
                    <a:bodyPr/>
                    <a:lstStyle/>
                    <a:p>
                      <a:pPr marL="0" lvl="0" indent="0" algn="l" rtl="0">
                        <a:spcBef>
                          <a:spcPts val="0"/>
                        </a:spcBef>
                        <a:spcAft>
                          <a:spcPts val="0"/>
                        </a:spcAft>
                        <a:buNone/>
                      </a:pPr>
                      <a:r>
                        <a:rPr lang="es" dirty="0">
                          <a:solidFill>
                            <a:srgbClr val="434343"/>
                          </a:solidFill>
                          <a:highlight>
                            <a:srgbClr val="000000"/>
                          </a:highlight>
                          <a:latin typeface="Didact Gothic"/>
                          <a:ea typeface="Didact Gothic"/>
                          <a:cs typeface="Didact Gothic"/>
                          <a:sym typeface="Didact Gothic"/>
                        </a:rPr>
                        <a:t>/* Paso 1: Me ubico en la carpeta donde quiero crear mi proyecto */</a:t>
                      </a:r>
                      <a:endParaRPr dirty="0">
                        <a:solidFill>
                          <a:srgbClr val="43434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rgbClr val="000000"/>
                          </a:highlight>
                          <a:latin typeface="Didact Gothic"/>
                          <a:ea typeface="Didact Gothic"/>
                          <a:cs typeface="Didact Gothic"/>
                          <a:sym typeface="Didact Gothic"/>
                        </a:rPr>
                        <a:t>john@MyShopSolutions</a:t>
                      </a:r>
                      <a:r>
                        <a:rPr lang="es" dirty="0">
                          <a:solidFill>
                            <a:srgbClr val="FF00FF"/>
                          </a:solidFill>
                          <a:highlight>
                            <a:srgbClr val="000000"/>
                          </a:highlight>
                          <a:latin typeface="Didact Gothic"/>
                          <a:ea typeface="Didact Gothic"/>
                          <a:cs typeface="Didact Gothic"/>
                          <a:sym typeface="Didact Gothic"/>
                        </a:rPr>
                        <a:t> :~</a:t>
                      </a:r>
                      <a:r>
                        <a:rPr lang="es" dirty="0">
                          <a:solidFill>
                            <a:srgbClr val="F3F3F3"/>
                          </a:solidFill>
                          <a:highlight>
                            <a:schemeClr val="dk1"/>
                          </a:highlight>
                          <a:latin typeface="Didact Gothic"/>
                          <a:ea typeface="Didact Gothic"/>
                          <a:cs typeface="Didact Gothic"/>
                          <a:sym typeface="Didact Gothic"/>
                        </a:rPr>
                        <a:t>$ cd Documents/Proyectos_Coder/</a:t>
                      </a:r>
                      <a:endParaRPr dirty="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dirty="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a:t>
                      </a:r>
                      <a:r>
                        <a:rPr lang="es" dirty="0">
                          <a:solidFill>
                            <a:srgbClr val="F3F3F3"/>
                          </a:solidFill>
                          <a:highlight>
                            <a:srgbClr val="000000"/>
                          </a:highlight>
                          <a:latin typeface="Didact Gothic"/>
                          <a:ea typeface="Didact Gothic"/>
                          <a:cs typeface="Didact Gothic"/>
                          <a:sym typeface="Didact Gothic"/>
                        </a:rPr>
                        <a:t>$ git init mi_repositorio</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434343"/>
                          </a:solidFill>
                          <a:highlight>
                            <a:srgbClr val="000000"/>
                          </a:highlight>
                          <a:latin typeface="Didact Gothic"/>
                          <a:ea typeface="Didact Gothic"/>
                          <a:cs typeface="Didact Gothic"/>
                          <a:sym typeface="Didact Gothic"/>
                        </a:rPr>
                        <a:t>/* Arrojará el siguiente mensaje */</a:t>
                      </a:r>
                      <a:endParaRPr dirty="0">
                        <a:solidFill>
                          <a:srgbClr val="43434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F3F3F3"/>
                          </a:solidFill>
                          <a:highlight>
                            <a:srgbClr val="000000"/>
                          </a:highlight>
                          <a:latin typeface="Didact Gothic"/>
                          <a:ea typeface="Didact Gothic"/>
                          <a:cs typeface="Didact Gothic"/>
                          <a:sym typeface="Didact Gothic"/>
                        </a:rPr>
                        <a:t>Initialized empty Git repository in /home/usuario/Documents/Proyectos_Coder/mi_repositorio/.git/</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434343"/>
                          </a:solidFill>
                          <a:highlight>
                            <a:srgbClr val="000000"/>
                          </a:highlight>
                          <a:latin typeface="Didact Gothic"/>
                          <a:ea typeface="Didact Gothic"/>
                          <a:cs typeface="Didact Gothic"/>
                          <a:sym typeface="Didact Gothic"/>
                        </a:rPr>
                        <a:t>/* Paso 3: Comprobamos que el repositorio se creó */</a:t>
                      </a:r>
                      <a:endParaRPr dirty="0">
                        <a:solidFill>
                          <a:srgbClr val="43434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a:t>
                      </a:r>
                      <a:r>
                        <a:rPr lang="es" dirty="0">
                          <a:solidFill>
                            <a:srgbClr val="F3F3F3"/>
                          </a:solidFill>
                          <a:highlight>
                            <a:schemeClr val="dk1"/>
                          </a:highlight>
                          <a:latin typeface="Didact Gothic"/>
                          <a:ea typeface="Didact Gothic"/>
                          <a:cs typeface="Didact Gothic"/>
                          <a:sym typeface="Didact Gothic"/>
                        </a:rPr>
                        <a:t>$ dir</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F3F3F3"/>
                          </a:solidFill>
                          <a:highlight>
                            <a:srgbClr val="000000"/>
                          </a:highlight>
                          <a:latin typeface="Didact Gothic"/>
                          <a:ea typeface="Didact Gothic"/>
                          <a:cs typeface="Didact Gothic"/>
                          <a:sym typeface="Didact Gothic"/>
                        </a:rPr>
                        <a:t>mi_repositorio</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434343"/>
                          </a:solidFill>
                          <a:highlight>
                            <a:srgbClr val="000000"/>
                          </a:highlight>
                          <a:latin typeface="Didact Gothic"/>
                          <a:ea typeface="Didact Gothic"/>
                          <a:cs typeface="Didact Gothic"/>
                          <a:sym typeface="Didact Gothic"/>
                        </a:rPr>
                        <a:t>/* Paso 4: Me ubico en mi repositorio */</a:t>
                      </a:r>
                      <a:endParaRPr dirty="0">
                        <a:solidFill>
                          <a:srgbClr val="43434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a:t>
                      </a:r>
                      <a:r>
                        <a:rPr lang="es" dirty="0">
                          <a:solidFill>
                            <a:srgbClr val="F3F3F3"/>
                          </a:solidFill>
                          <a:highlight>
                            <a:schemeClr val="dk1"/>
                          </a:highlight>
                          <a:latin typeface="Didact Gothic"/>
                          <a:ea typeface="Didact Gothic"/>
                          <a:cs typeface="Didact Gothic"/>
                          <a:sym typeface="Didact Gothic"/>
                        </a:rPr>
                        <a:t>$ cd mi_repositorio</a:t>
                      </a:r>
                      <a:endParaRPr dirty="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 </a:t>
                      </a:r>
                      <a:endParaRPr dirty="0">
                        <a:solidFill>
                          <a:srgbClr val="F3F3F3"/>
                        </a:solidFill>
                        <a:highlight>
                          <a:schemeClr val="dk1"/>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0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Status</a:t>
            </a:r>
            <a:endParaRPr sz="4000" b="1">
              <a:solidFill>
                <a:schemeClr val="dk1"/>
              </a:solidFill>
              <a:latin typeface="DM Sans"/>
              <a:ea typeface="DM Sans"/>
              <a:cs typeface="DM Sans"/>
              <a:sym typeface="DM Sans"/>
            </a:endParaRPr>
          </a:p>
        </p:txBody>
      </p:sp>
      <p:sp>
        <p:nvSpPr>
          <p:cNvPr id="530" name="Google Shape;530;p109"/>
          <p:cNvSpPr txBox="1"/>
          <p:nvPr/>
        </p:nvSpPr>
        <p:spPr>
          <a:xfrm>
            <a:off x="473350" y="1908175"/>
            <a:ext cx="5919300" cy="1639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dirty="0">
                <a:solidFill>
                  <a:schemeClr val="dk1"/>
                </a:solidFill>
                <a:latin typeface="DM Sans"/>
                <a:ea typeface="DM Sans"/>
                <a:cs typeface="DM Sans"/>
                <a:sym typeface="DM Sans"/>
              </a:rPr>
              <a:t>Ya hemos visto cómo inicializar un repositorio localmente utilizando </a:t>
            </a:r>
            <a:r>
              <a:rPr lang="es" sz="1350" i="1" dirty="0">
                <a:solidFill>
                  <a:schemeClr val="dk1"/>
                </a:solidFill>
                <a:latin typeface="DM Sans"/>
                <a:ea typeface="DM Sans"/>
                <a:cs typeface="DM Sans"/>
                <a:sym typeface="DM Sans"/>
              </a:rPr>
              <a:t>git init</a:t>
            </a:r>
            <a:r>
              <a:rPr lang="es" sz="1350" dirty="0">
                <a:solidFill>
                  <a:schemeClr val="dk1"/>
                </a:solidFill>
                <a:latin typeface="DM Sans"/>
                <a:ea typeface="DM Sans"/>
                <a:cs typeface="DM Sans"/>
                <a:sym typeface="DM Sans"/>
              </a:rPr>
              <a:t>. Ahora nos toca crear los archivos que vamos a usar en este repositorio.</a:t>
            </a:r>
            <a:endParaRPr sz="1350" dirty="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sz="1350" b="1" dirty="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sz="1350" b="1" dirty="0">
                <a:solidFill>
                  <a:schemeClr val="dk1"/>
                </a:solidFill>
                <a:latin typeface="DM Sans"/>
                <a:ea typeface="DM Sans"/>
                <a:cs typeface="DM Sans"/>
                <a:sym typeface="DM Sans"/>
              </a:rPr>
              <a:t>Vamos a Sublime Text:</a:t>
            </a:r>
            <a:endParaRPr sz="1350" b="1" dirty="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sz="1350" dirty="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sz="1350" dirty="0">
                <a:solidFill>
                  <a:schemeClr val="dk1"/>
                </a:solidFill>
                <a:latin typeface="DM Sans"/>
                <a:ea typeface="DM Sans"/>
                <a:cs typeface="DM Sans"/>
                <a:sym typeface="DM Sans"/>
              </a:rPr>
              <a:t>Buscamos el repositorio creado</a:t>
            </a:r>
            <a:endParaRPr sz="1350" dirty="0">
              <a:solidFill>
                <a:schemeClr val="dk1"/>
              </a:solidFill>
              <a:latin typeface="DM Sans"/>
              <a:ea typeface="DM Sans"/>
              <a:cs typeface="DM Sans"/>
              <a:sym typeface="DM Sans"/>
            </a:endParaRPr>
          </a:p>
        </p:txBody>
      </p:sp>
      <p:pic>
        <p:nvPicPr>
          <p:cNvPr id="531" name="Google Shape;531;p109"/>
          <p:cNvPicPr preferRelativeResize="0"/>
          <p:nvPr/>
        </p:nvPicPr>
        <p:blipFill>
          <a:blip r:embed="rId3">
            <a:alphaModFix/>
          </a:blip>
          <a:stretch>
            <a:fillRect/>
          </a:stretch>
        </p:blipFill>
        <p:spPr>
          <a:xfrm>
            <a:off x="5053700" y="2626823"/>
            <a:ext cx="3414575" cy="1848925"/>
          </a:xfrm>
          <a:prstGeom prst="rect">
            <a:avLst/>
          </a:prstGeom>
          <a:noFill/>
          <a:ln>
            <a:noFill/>
          </a:ln>
        </p:spPr>
      </p:pic>
      <p:grpSp>
        <p:nvGrpSpPr>
          <p:cNvPr id="532" name="Google Shape;532;p109"/>
          <p:cNvGrpSpPr/>
          <p:nvPr/>
        </p:nvGrpSpPr>
        <p:grpSpPr>
          <a:xfrm>
            <a:off x="8027338" y="688825"/>
            <a:ext cx="587100" cy="600300"/>
            <a:chOff x="1731113" y="1953850"/>
            <a:chExt cx="587100" cy="600300"/>
          </a:xfrm>
        </p:grpSpPr>
        <p:sp>
          <p:nvSpPr>
            <p:cNvPr id="533" name="Google Shape;533;p109"/>
            <p:cNvSpPr/>
            <p:nvPr/>
          </p:nvSpPr>
          <p:spPr>
            <a:xfrm>
              <a:off x="1731113"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9"/>
            <p:cNvSpPr txBox="1"/>
            <p:nvPr/>
          </p:nvSpPr>
          <p:spPr>
            <a:xfrm>
              <a:off x="1817525"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rgbClr val="000000"/>
                  </a:solidFill>
                  <a:latin typeface="DM Sans"/>
                  <a:ea typeface="DM Sans"/>
                  <a:cs typeface="DM Sans"/>
                  <a:sym typeface="DM Sans"/>
                </a:rPr>
                <a:t>1</a:t>
              </a:r>
              <a:endParaRPr sz="3000" b="1">
                <a:solidFill>
                  <a:srgbClr val="000000"/>
                </a:solidFill>
                <a:latin typeface="DM Sans"/>
                <a:ea typeface="DM Sans"/>
                <a:cs typeface="DM Sans"/>
                <a:sym typeface="DM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1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Status</a:t>
            </a:r>
            <a:endParaRPr sz="4000" b="1">
              <a:solidFill>
                <a:schemeClr val="dk1"/>
              </a:solidFill>
              <a:latin typeface="DM Sans"/>
              <a:ea typeface="DM Sans"/>
              <a:cs typeface="DM Sans"/>
              <a:sym typeface="DM Sans"/>
            </a:endParaRPr>
          </a:p>
        </p:txBody>
      </p:sp>
      <p:sp>
        <p:nvSpPr>
          <p:cNvPr id="540" name="Google Shape;540;p110"/>
          <p:cNvSpPr txBox="1"/>
          <p:nvPr/>
        </p:nvSpPr>
        <p:spPr>
          <a:xfrm>
            <a:off x="473350" y="1908175"/>
            <a:ext cx="59193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Creamos un archivo index.html que se guardará en el repositorio.</a:t>
            </a:r>
            <a:endParaRPr sz="1350">
              <a:solidFill>
                <a:schemeClr val="dk1"/>
              </a:solidFill>
              <a:latin typeface="DM Sans"/>
              <a:ea typeface="DM Sans"/>
              <a:cs typeface="DM Sans"/>
              <a:sym typeface="DM Sans"/>
            </a:endParaRPr>
          </a:p>
        </p:txBody>
      </p:sp>
      <p:grpSp>
        <p:nvGrpSpPr>
          <p:cNvPr id="541" name="Google Shape;541;p110"/>
          <p:cNvGrpSpPr/>
          <p:nvPr/>
        </p:nvGrpSpPr>
        <p:grpSpPr>
          <a:xfrm>
            <a:off x="8027338" y="688825"/>
            <a:ext cx="587100" cy="600300"/>
            <a:chOff x="1731113" y="1953850"/>
            <a:chExt cx="587100" cy="600300"/>
          </a:xfrm>
        </p:grpSpPr>
        <p:sp>
          <p:nvSpPr>
            <p:cNvPr id="542" name="Google Shape;542;p110"/>
            <p:cNvSpPr/>
            <p:nvPr/>
          </p:nvSpPr>
          <p:spPr>
            <a:xfrm>
              <a:off x="1731113"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0"/>
            <p:cNvSpPr txBox="1"/>
            <p:nvPr/>
          </p:nvSpPr>
          <p:spPr>
            <a:xfrm>
              <a:off x="1817525"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latin typeface="DM Sans"/>
                  <a:ea typeface="DM Sans"/>
                  <a:cs typeface="DM Sans"/>
                  <a:sym typeface="DM Sans"/>
                </a:rPr>
                <a:t>2</a:t>
              </a:r>
              <a:endParaRPr sz="3000" b="1">
                <a:solidFill>
                  <a:srgbClr val="000000"/>
                </a:solidFill>
                <a:latin typeface="DM Sans"/>
                <a:ea typeface="DM Sans"/>
                <a:cs typeface="DM Sans"/>
                <a:sym typeface="DM Sans"/>
              </a:endParaRPr>
            </a:p>
          </p:txBody>
        </p:sp>
      </p:grpSp>
      <p:pic>
        <p:nvPicPr>
          <p:cNvPr id="544" name="Google Shape;544;p110"/>
          <p:cNvPicPr preferRelativeResize="0"/>
          <p:nvPr/>
        </p:nvPicPr>
        <p:blipFill>
          <a:blip r:embed="rId3">
            <a:alphaModFix/>
          </a:blip>
          <a:stretch>
            <a:fillRect/>
          </a:stretch>
        </p:blipFill>
        <p:spPr>
          <a:xfrm>
            <a:off x="2354488" y="2571750"/>
            <a:ext cx="4435035" cy="2087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Status</a:t>
            </a:r>
            <a:endParaRPr sz="4000" b="1">
              <a:solidFill>
                <a:schemeClr val="dk1"/>
              </a:solidFill>
              <a:latin typeface="DM Sans"/>
              <a:ea typeface="DM Sans"/>
              <a:cs typeface="DM Sans"/>
              <a:sym typeface="DM Sans"/>
            </a:endParaRPr>
          </a:p>
        </p:txBody>
      </p:sp>
      <p:sp>
        <p:nvSpPr>
          <p:cNvPr id="550" name="Google Shape;550;p111"/>
          <p:cNvSpPr txBox="1"/>
          <p:nvPr/>
        </p:nvSpPr>
        <p:spPr>
          <a:xfrm>
            <a:off x="473350" y="1908175"/>
            <a:ext cx="3834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Vamos a la terminal y con git status chequeamos el estado de nuestro repositorio</a:t>
            </a:r>
            <a:endParaRPr sz="1350">
              <a:latin typeface="DM Sans"/>
              <a:ea typeface="DM Sans"/>
              <a:cs typeface="DM Sans"/>
              <a:sym typeface="DM Sans"/>
            </a:endParaRPr>
          </a:p>
        </p:txBody>
      </p:sp>
      <p:graphicFrame>
        <p:nvGraphicFramePr>
          <p:cNvPr id="551" name="Google Shape;551;p111"/>
          <p:cNvGraphicFramePr/>
          <p:nvPr/>
        </p:nvGraphicFramePr>
        <p:xfrm>
          <a:off x="4579100" y="1358413"/>
          <a:ext cx="3448250" cy="3327400"/>
        </p:xfrm>
        <a:graphic>
          <a:graphicData uri="http://schemas.openxmlformats.org/drawingml/2006/table">
            <a:tbl>
              <a:tblPr>
                <a:noFill/>
                <a:tableStyleId>{18055FA4-2E1A-43B5-AD09-1C5DB9DC31B0}</a:tableStyleId>
              </a:tblPr>
              <a:tblGrid>
                <a:gridCol w="3448250">
                  <a:extLst>
                    <a:ext uri="{9D8B030D-6E8A-4147-A177-3AD203B41FA5}">
                      <a16:colId xmlns:a16="http://schemas.microsoft.com/office/drawing/2014/main" val="20000"/>
                    </a:ext>
                  </a:extLst>
                </a:gridCol>
              </a:tblGrid>
              <a:tr h="3281775">
                <a:tc>
                  <a:txBody>
                    <a:bodyPr/>
                    <a:lstStyle/>
                    <a:p>
                      <a:pPr marL="0" lvl="0" indent="0" algn="l" rtl="0">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a:t>
                      </a:r>
                      <a:r>
                        <a:rPr lang="es">
                          <a:solidFill>
                            <a:srgbClr val="F3F3F3"/>
                          </a:solidFill>
                          <a:highlight>
                            <a:srgbClr val="000000"/>
                          </a:highlight>
                          <a:latin typeface="Didact Gothic"/>
                          <a:ea typeface="Didact Gothic"/>
                          <a:cs typeface="Didact Gothic"/>
                          <a:sym typeface="Didact Gothic"/>
                        </a:rPr>
                        <a:t>git status</a:t>
                      </a:r>
                      <a:endParaRPr>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On branch master</a:t>
                      </a:r>
                      <a:endParaRPr>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No commits yet</a:t>
                      </a:r>
                      <a:endParaRPr>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Untracked files:</a:t>
                      </a:r>
                      <a:endParaRPr>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  (use "git add &lt;file&gt;..." to include in what will be committed)</a:t>
                      </a:r>
                      <a:endParaRPr>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        </a:t>
                      </a:r>
                      <a:r>
                        <a:rPr lang="es">
                          <a:solidFill>
                            <a:srgbClr val="FF0000"/>
                          </a:solidFill>
                          <a:highlight>
                            <a:srgbClr val="000000"/>
                          </a:highlight>
                          <a:latin typeface="Didact Gothic"/>
                          <a:ea typeface="Didact Gothic"/>
                          <a:cs typeface="Didact Gothic"/>
                          <a:sym typeface="Didact Gothic"/>
                        </a:rPr>
                        <a:t>index.html</a:t>
                      </a:r>
                      <a:endParaRPr>
                        <a:solidFill>
                          <a:srgbClr val="FF0000"/>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grpSp>
        <p:nvGrpSpPr>
          <p:cNvPr id="552" name="Google Shape;552;p111"/>
          <p:cNvGrpSpPr/>
          <p:nvPr/>
        </p:nvGrpSpPr>
        <p:grpSpPr>
          <a:xfrm>
            <a:off x="8027338" y="688825"/>
            <a:ext cx="587100" cy="600300"/>
            <a:chOff x="1731113" y="1953850"/>
            <a:chExt cx="587100" cy="600300"/>
          </a:xfrm>
        </p:grpSpPr>
        <p:sp>
          <p:nvSpPr>
            <p:cNvPr id="553" name="Google Shape;553;p111"/>
            <p:cNvSpPr/>
            <p:nvPr/>
          </p:nvSpPr>
          <p:spPr>
            <a:xfrm>
              <a:off x="1731113"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1"/>
            <p:cNvSpPr txBox="1"/>
            <p:nvPr/>
          </p:nvSpPr>
          <p:spPr>
            <a:xfrm>
              <a:off x="1817525"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latin typeface="DM Sans"/>
                  <a:ea typeface="DM Sans"/>
                  <a:cs typeface="DM Sans"/>
                  <a:sym typeface="DM Sans"/>
                </a:rPr>
                <a:t>3</a:t>
              </a:r>
              <a:endParaRPr sz="3000" b="1">
                <a:solidFill>
                  <a:srgbClr val="000000"/>
                </a:solidFill>
                <a:latin typeface="DM Sans"/>
                <a:ea typeface="DM Sans"/>
                <a:cs typeface="DM Sans"/>
                <a:sym typeface="DM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1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¿recuerdan los 3 estados? </a:t>
            </a:r>
            <a:endParaRPr sz="4000" b="1">
              <a:solidFill>
                <a:schemeClr val="dk1"/>
              </a:solidFill>
              <a:latin typeface="DM Sans"/>
              <a:ea typeface="DM Sans"/>
              <a:cs typeface="DM Sans"/>
              <a:sym typeface="DM Sans"/>
            </a:endParaRPr>
          </a:p>
        </p:txBody>
      </p:sp>
      <p:pic>
        <p:nvPicPr>
          <p:cNvPr id="560" name="Google Shape;560;p112"/>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561" name="Google Shape;561;p112"/>
          <p:cNvSpPr txBox="1"/>
          <p:nvPr/>
        </p:nvSpPr>
        <p:spPr>
          <a:xfrm>
            <a:off x="684600" y="1478200"/>
            <a:ext cx="2647500" cy="64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350">
                <a:latin typeface="DM Sans"/>
                <a:ea typeface="DM Sans"/>
                <a:cs typeface="DM Sans"/>
                <a:sym typeface="DM Sans"/>
              </a:rPr>
              <a:t>Estamos aquí con el </a:t>
            </a:r>
            <a:r>
              <a:rPr lang="es" sz="1350">
                <a:highlight>
                  <a:schemeClr val="accent6"/>
                </a:highlight>
                <a:latin typeface="DM Sans"/>
                <a:ea typeface="DM Sans"/>
                <a:cs typeface="DM Sans"/>
                <a:sym typeface="DM Sans"/>
              </a:rPr>
              <a:t>index.html</a:t>
            </a:r>
            <a:r>
              <a:rPr lang="es" sz="1350">
                <a:latin typeface="DM Sans"/>
                <a:ea typeface="DM Sans"/>
                <a:cs typeface="DM Sans"/>
                <a:sym typeface="DM Sans"/>
              </a:rPr>
              <a:t> creado</a:t>
            </a:r>
            <a:endParaRPr sz="1350">
              <a:highlight>
                <a:schemeClr val="accent6"/>
              </a:highlight>
              <a:latin typeface="DM Sans"/>
              <a:ea typeface="DM Sans"/>
              <a:cs typeface="DM Sans"/>
              <a:sym typeface="DM Sans"/>
            </a:endParaRPr>
          </a:p>
        </p:txBody>
      </p:sp>
      <p:cxnSp>
        <p:nvCxnSpPr>
          <p:cNvPr id="562" name="Google Shape;562;p112"/>
          <p:cNvCxnSpPr/>
          <p:nvPr/>
        </p:nvCxnSpPr>
        <p:spPr>
          <a:xfrm>
            <a:off x="1423650" y="1901250"/>
            <a:ext cx="2268900" cy="0"/>
          </a:xfrm>
          <a:prstGeom prst="straightConnector1">
            <a:avLst/>
          </a:prstGeom>
          <a:noFill/>
          <a:ln w="19050" cap="flat" cmpd="sng">
            <a:solidFill>
              <a:schemeClr val="accent5"/>
            </a:solidFill>
            <a:prstDash val="solid"/>
            <a:round/>
            <a:headEnd type="none" w="med" len="med"/>
            <a:tailEnd type="oval"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1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Add</a:t>
            </a:r>
            <a:endParaRPr sz="4000" b="1">
              <a:solidFill>
                <a:schemeClr val="dk1"/>
              </a:solidFill>
              <a:latin typeface="DM Sans"/>
              <a:ea typeface="DM Sans"/>
              <a:cs typeface="DM Sans"/>
              <a:sym typeface="DM Sans"/>
            </a:endParaRPr>
          </a:p>
        </p:txBody>
      </p:sp>
      <p:sp>
        <p:nvSpPr>
          <p:cNvPr id="568" name="Google Shape;568;p113"/>
          <p:cNvSpPr txBox="1"/>
          <p:nvPr/>
        </p:nvSpPr>
        <p:spPr>
          <a:xfrm>
            <a:off x="473350" y="1908175"/>
            <a:ext cx="58827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Ahora se necesita agregar el o los archivos al </a:t>
            </a:r>
            <a:r>
              <a:rPr lang="es" sz="1350" b="1">
                <a:latin typeface="DM Sans"/>
                <a:ea typeface="DM Sans"/>
                <a:cs typeface="DM Sans"/>
                <a:sym typeface="DM Sans"/>
              </a:rPr>
              <a:t>Staging Area</a:t>
            </a:r>
            <a:r>
              <a:rPr lang="es" sz="1350">
                <a:latin typeface="DM Sans"/>
                <a:ea typeface="DM Sans"/>
                <a:cs typeface="DM Sans"/>
                <a:sym typeface="DM Sans"/>
              </a:rPr>
              <a:t>. En nuestro caso, para el index.html vamos a usar el comando </a:t>
            </a:r>
            <a:r>
              <a:rPr lang="es" sz="1350">
                <a:highlight>
                  <a:schemeClr val="accent6"/>
                </a:highlight>
                <a:latin typeface="DM Sans"/>
                <a:ea typeface="DM Sans"/>
                <a:cs typeface="DM Sans"/>
                <a:sym typeface="DM Sans"/>
              </a:rPr>
              <a:t>git add + el nombre del archivo</a:t>
            </a:r>
            <a:r>
              <a:rPr lang="es" sz="1350">
                <a:latin typeface="DM Sans"/>
                <a:ea typeface="DM Sans"/>
                <a:cs typeface="DM Sans"/>
                <a:sym typeface="DM Sans"/>
              </a:rPr>
              <a:t>, lo cual permite adherir el archivo para subirlo luego al repositorio. También se puede usar git add . que adhiere todos los archivos nuevos.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Para verificar si funciono, nuevamente utilizamos </a:t>
            </a:r>
            <a:r>
              <a:rPr lang="es" sz="1350" b="1">
                <a:latin typeface="DM Sans"/>
                <a:ea typeface="DM Sans"/>
                <a:cs typeface="DM Sans"/>
                <a:sym typeface="DM Sans"/>
              </a:rPr>
              <a:t>git status</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14"/>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4"/>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Git Add</a:t>
            </a:r>
            <a:endParaRPr sz="3500" b="1">
              <a:solidFill>
                <a:schemeClr val="lt1"/>
              </a:solidFill>
              <a:latin typeface="DM Sans"/>
              <a:ea typeface="DM Sans"/>
              <a:cs typeface="DM Sans"/>
              <a:sym typeface="DM Sans"/>
            </a:endParaRPr>
          </a:p>
        </p:txBody>
      </p:sp>
      <p:graphicFrame>
        <p:nvGraphicFramePr>
          <p:cNvPr id="575" name="Google Shape;575;p114"/>
          <p:cNvGraphicFramePr/>
          <p:nvPr>
            <p:extLst>
              <p:ext uri="{D42A27DB-BD31-4B8C-83A1-F6EECF244321}">
                <p14:modId xmlns:p14="http://schemas.microsoft.com/office/powerpoint/2010/main" val="1891643091"/>
              </p:ext>
            </p:extLst>
          </p:nvPr>
        </p:nvGraphicFramePr>
        <p:xfrm>
          <a:off x="838713" y="1641338"/>
          <a:ext cx="7466575" cy="2413000"/>
        </p:xfrm>
        <a:graphic>
          <a:graphicData uri="http://schemas.openxmlformats.org/drawingml/2006/table">
            <a:tbl>
              <a:tblPr>
                <a:noFill/>
                <a:tableStyleId>{18055FA4-2E1A-43B5-AD09-1C5DB9DC31B0}</a:tableStyleId>
              </a:tblPr>
              <a:tblGrid>
                <a:gridCol w="74665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s" sz="1500" dirty="0">
                          <a:solidFill>
                            <a:srgbClr val="00FF00"/>
                          </a:solidFill>
                          <a:highlight>
                            <a:schemeClr val="dk1"/>
                          </a:highlight>
                          <a:latin typeface="Didact Gothic"/>
                          <a:ea typeface="Didact Gothic"/>
                          <a:cs typeface="Didact Gothic"/>
                          <a:sym typeface="Didact Gothic"/>
                        </a:rPr>
                        <a:t>john@MyShopSolutions</a:t>
                      </a:r>
                      <a:r>
                        <a:rPr lang="es" sz="1500" dirty="0">
                          <a:solidFill>
                            <a:srgbClr val="FF00FF"/>
                          </a:solidFill>
                          <a:highlight>
                            <a:schemeClr val="dk1"/>
                          </a:highlight>
                          <a:latin typeface="Didact Gothic"/>
                          <a:ea typeface="Didact Gothic"/>
                          <a:cs typeface="Didact Gothic"/>
                          <a:sym typeface="Didact Gothic"/>
                        </a:rPr>
                        <a:t> :~</a:t>
                      </a:r>
                      <a:r>
                        <a:rPr lang="es" sz="1500" dirty="0">
                          <a:solidFill>
                            <a:srgbClr val="FFFF00"/>
                          </a:solidFill>
                          <a:highlight>
                            <a:schemeClr val="dk1"/>
                          </a:highlight>
                          <a:latin typeface="Didact Gothic"/>
                          <a:ea typeface="Didact Gothic"/>
                          <a:cs typeface="Didact Gothic"/>
                          <a:sym typeface="Didact Gothic"/>
                        </a:rPr>
                        <a:t>/Documents/Proyectos_Coder/mi_repositorio</a:t>
                      </a:r>
                      <a:r>
                        <a:rPr lang="es" sz="1500" dirty="0">
                          <a:solidFill>
                            <a:srgbClr val="F3F3F3"/>
                          </a:solidFill>
                          <a:highlight>
                            <a:schemeClr val="dk1"/>
                          </a:highlight>
                          <a:latin typeface="Didact Gothic"/>
                          <a:ea typeface="Didact Gothic"/>
                          <a:cs typeface="Didact Gothic"/>
                          <a:sym typeface="Didact Gothic"/>
                        </a:rPr>
                        <a:t>$</a:t>
                      </a:r>
                      <a:r>
                        <a:rPr lang="es" sz="1500" dirty="0">
                          <a:solidFill>
                            <a:srgbClr val="F3F3F3"/>
                          </a:solidFill>
                          <a:highlight>
                            <a:srgbClr val="000000"/>
                          </a:highlight>
                          <a:latin typeface="Didact Gothic"/>
                          <a:ea typeface="Didact Gothic"/>
                          <a:cs typeface="Didact Gothic"/>
                          <a:sym typeface="Didact Gothic"/>
                        </a:rPr>
                        <a:t> git add .</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00FF00"/>
                          </a:solidFill>
                          <a:highlight>
                            <a:schemeClr val="dk1"/>
                          </a:highlight>
                          <a:latin typeface="Didact Gothic"/>
                          <a:ea typeface="Didact Gothic"/>
                          <a:cs typeface="Didact Gothic"/>
                          <a:sym typeface="Didact Gothic"/>
                        </a:rPr>
                        <a:t>john@MyShopSolutions</a:t>
                      </a:r>
                      <a:r>
                        <a:rPr lang="es" sz="1500" dirty="0">
                          <a:solidFill>
                            <a:srgbClr val="FF00FF"/>
                          </a:solidFill>
                          <a:highlight>
                            <a:schemeClr val="dk1"/>
                          </a:highlight>
                          <a:latin typeface="Didact Gothic"/>
                          <a:ea typeface="Didact Gothic"/>
                          <a:cs typeface="Didact Gothic"/>
                          <a:sym typeface="Didact Gothic"/>
                        </a:rPr>
                        <a:t> :~</a:t>
                      </a:r>
                      <a:r>
                        <a:rPr lang="es" sz="1500" dirty="0">
                          <a:solidFill>
                            <a:srgbClr val="FFFF00"/>
                          </a:solidFill>
                          <a:highlight>
                            <a:schemeClr val="dk1"/>
                          </a:highlight>
                          <a:latin typeface="Didact Gothic"/>
                          <a:ea typeface="Didact Gothic"/>
                          <a:cs typeface="Didact Gothic"/>
                          <a:sym typeface="Didact Gothic"/>
                        </a:rPr>
                        <a:t>/Documents/Proyectos_Coder/mi_repositorio</a:t>
                      </a:r>
                      <a:r>
                        <a:rPr lang="es" sz="1500" dirty="0">
                          <a:solidFill>
                            <a:srgbClr val="F3F3F3"/>
                          </a:solidFill>
                          <a:highlight>
                            <a:schemeClr val="dk1"/>
                          </a:highlight>
                          <a:latin typeface="Didact Gothic"/>
                          <a:ea typeface="Didact Gothic"/>
                          <a:cs typeface="Didact Gothic"/>
                          <a:sym typeface="Didact Gothic"/>
                        </a:rPr>
                        <a:t>$</a:t>
                      </a:r>
                      <a:r>
                        <a:rPr lang="es" sz="1500" dirty="0">
                          <a:solidFill>
                            <a:srgbClr val="F3F3F3"/>
                          </a:solidFill>
                          <a:highlight>
                            <a:srgbClr val="000000"/>
                          </a:highlight>
                          <a:latin typeface="Didact Gothic"/>
                          <a:ea typeface="Didact Gothic"/>
                          <a:cs typeface="Didact Gothic"/>
                          <a:sym typeface="Didact Gothic"/>
                        </a:rPr>
                        <a:t> git status</a:t>
                      </a:r>
                      <a:br>
                        <a:rPr lang="es" sz="1500" dirty="0">
                          <a:solidFill>
                            <a:srgbClr val="F3F3F3"/>
                          </a:solidFill>
                          <a:highlight>
                            <a:srgbClr val="000000"/>
                          </a:highlight>
                          <a:latin typeface="Didact Gothic"/>
                          <a:ea typeface="Didact Gothic"/>
                          <a:cs typeface="Didact Gothic"/>
                          <a:sym typeface="Didact Gothic"/>
                        </a:rPr>
                      </a:br>
                      <a:r>
                        <a:rPr lang="es" sz="1500" dirty="0">
                          <a:solidFill>
                            <a:srgbClr val="F3F3F3"/>
                          </a:solidFill>
                          <a:highlight>
                            <a:srgbClr val="000000"/>
                          </a:highlight>
                          <a:latin typeface="Didact Gothic"/>
                          <a:ea typeface="Didact Gothic"/>
                          <a:cs typeface="Didact Gothic"/>
                          <a:sym typeface="Didact Gothic"/>
                        </a:rPr>
                        <a:t>On branch master</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F3F3F3"/>
                          </a:solidFill>
                          <a:highlight>
                            <a:srgbClr val="000000"/>
                          </a:highlight>
                          <a:latin typeface="Didact Gothic"/>
                          <a:ea typeface="Didact Gothic"/>
                          <a:cs typeface="Didact Gothic"/>
                          <a:sym typeface="Didact Gothic"/>
                        </a:rPr>
                        <a:t>No commits yet</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F3F3F3"/>
                          </a:solidFill>
                          <a:highlight>
                            <a:srgbClr val="000000"/>
                          </a:highlight>
                          <a:latin typeface="Didact Gothic"/>
                          <a:ea typeface="Didact Gothic"/>
                          <a:cs typeface="Didact Gothic"/>
                          <a:sym typeface="Didact Gothic"/>
                        </a:rPr>
                        <a:t>Changes to be committed:</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F3F3F3"/>
                          </a:solidFill>
                          <a:highlight>
                            <a:srgbClr val="000000"/>
                          </a:highlight>
                          <a:latin typeface="Didact Gothic"/>
                          <a:ea typeface="Didact Gothic"/>
                          <a:cs typeface="Didact Gothic"/>
                          <a:sym typeface="Didact Gothic"/>
                        </a:rPr>
                        <a:t>  (use "git rm --cached &lt;file&gt;..." to unstage)</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F3F3F3"/>
                          </a:solidFill>
                          <a:highlight>
                            <a:srgbClr val="000000"/>
                          </a:highlight>
                          <a:latin typeface="Didact Gothic"/>
                          <a:ea typeface="Didact Gothic"/>
                          <a:cs typeface="Didact Gothic"/>
                          <a:sym typeface="Didact Gothic"/>
                        </a:rPr>
                        <a:t>     </a:t>
                      </a:r>
                      <a:r>
                        <a:rPr lang="es" sz="1500" dirty="0">
                          <a:solidFill>
                            <a:srgbClr val="6AA84F"/>
                          </a:solidFill>
                          <a:highlight>
                            <a:srgbClr val="000000"/>
                          </a:highlight>
                          <a:latin typeface="Didact Gothic"/>
                          <a:ea typeface="Didact Gothic"/>
                          <a:cs typeface="Didact Gothic"/>
                          <a:sym typeface="Didact Gothic"/>
                        </a:rPr>
                        <a:t>   new file:   index.html</a:t>
                      </a:r>
                      <a:endParaRPr sz="1500" dirty="0">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1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¿recuerdan los 3 estados? </a:t>
            </a:r>
            <a:endParaRPr sz="4000" b="1">
              <a:solidFill>
                <a:schemeClr val="dk1"/>
              </a:solidFill>
              <a:latin typeface="DM Sans"/>
              <a:ea typeface="DM Sans"/>
              <a:cs typeface="DM Sans"/>
              <a:sym typeface="DM Sans"/>
            </a:endParaRPr>
          </a:p>
        </p:txBody>
      </p:sp>
      <p:pic>
        <p:nvPicPr>
          <p:cNvPr id="581" name="Google Shape;581;p115"/>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582" name="Google Shape;582;p115"/>
          <p:cNvSpPr txBox="1"/>
          <p:nvPr/>
        </p:nvSpPr>
        <p:spPr>
          <a:xfrm>
            <a:off x="702975" y="2536338"/>
            <a:ext cx="2647500" cy="64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350">
                <a:latin typeface="DM Sans"/>
                <a:ea typeface="DM Sans"/>
                <a:cs typeface="DM Sans"/>
                <a:sym typeface="DM Sans"/>
              </a:rPr>
              <a:t>Estamos aquí con el </a:t>
            </a:r>
            <a:r>
              <a:rPr lang="es" sz="1350">
                <a:highlight>
                  <a:schemeClr val="accent6"/>
                </a:highlight>
                <a:latin typeface="DM Sans"/>
                <a:ea typeface="DM Sans"/>
                <a:cs typeface="DM Sans"/>
                <a:sym typeface="DM Sans"/>
              </a:rPr>
              <a:t>index.html</a:t>
            </a:r>
            <a:r>
              <a:rPr lang="es" sz="1350">
                <a:latin typeface="DM Sans"/>
                <a:ea typeface="DM Sans"/>
                <a:cs typeface="DM Sans"/>
                <a:sym typeface="DM Sans"/>
              </a:rPr>
              <a:t> adherido</a:t>
            </a:r>
            <a:endParaRPr sz="1350">
              <a:highlight>
                <a:schemeClr val="accent6"/>
              </a:highlight>
              <a:latin typeface="DM Sans"/>
              <a:ea typeface="DM Sans"/>
              <a:cs typeface="DM Sans"/>
              <a:sym typeface="DM Sans"/>
            </a:endParaRPr>
          </a:p>
        </p:txBody>
      </p:sp>
      <p:cxnSp>
        <p:nvCxnSpPr>
          <p:cNvPr id="583" name="Google Shape;583;p115"/>
          <p:cNvCxnSpPr/>
          <p:nvPr/>
        </p:nvCxnSpPr>
        <p:spPr>
          <a:xfrm rot="10800000" flipH="1">
            <a:off x="1671650" y="2959500"/>
            <a:ext cx="2039400" cy="7200"/>
          </a:xfrm>
          <a:prstGeom prst="straightConnector1">
            <a:avLst/>
          </a:prstGeom>
          <a:noFill/>
          <a:ln w="19050" cap="flat" cmpd="sng">
            <a:solidFill>
              <a:schemeClr val="accent5"/>
            </a:solidFill>
            <a:prstDash val="solid"/>
            <a:round/>
            <a:headEnd type="none"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8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GIT? </a:t>
            </a:r>
            <a:endParaRPr sz="4000" b="1">
              <a:solidFill>
                <a:schemeClr val="dk1"/>
              </a:solidFill>
              <a:latin typeface="DM Sans"/>
              <a:ea typeface="DM Sans"/>
              <a:cs typeface="DM Sans"/>
              <a:sym typeface="DM Sans"/>
            </a:endParaRPr>
          </a:p>
        </p:txBody>
      </p:sp>
      <p:sp>
        <p:nvSpPr>
          <p:cNvPr id="363" name="Google Shape;363;p87"/>
          <p:cNvSpPr txBox="1"/>
          <p:nvPr/>
        </p:nvSpPr>
        <p:spPr>
          <a:xfrm>
            <a:off x="473350" y="1908175"/>
            <a:ext cx="58092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Un sistema que registra los cambios realizados sobre un archivo o conjunto de archivos a lo largo del tiempo.</a:t>
            </a:r>
            <a:endParaRPr sz="1350" dirty="0">
              <a:latin typeface="DM Sans"/>
              <a:ea typeface="DM Sans"/>
              <a:cs typeface="DM Sans"/>
              <a:sym typeface="DM Sans"/>
            </a:endParaRPr>
          </a:p>
        </p:txBody>
      </p:sp>
      <p:pic>
        <p:nvPicPr>
          <p:cNvPr id="364" name="Google Shape;364;p87"/>
          <p:cNvPicPr preferRelativeResize="0"/>
          <p:nvPr/>
        </p:nvPicPr>
        <p:blipFill>
          <a:blip r:embed="rId3">
            <a:alphaModFix/>
          </a:blip>
          <a:stretch>
            <a:fillRect/>
          </a:stretch>
        </p:blipFill>
        <p:spPr>
          <a:xfrm>
            <a:off x="7245712" y="2296863"/>
            <a:ext cx="1315325" cy="549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1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Commit</a:t>
            </a:r>
            <a:endParaRPr sz="4000" b="1">
              <a:solidFill>
                <a:schemeClr val="dk1"/>
              </a:solidFill>
              <a:latin typeface="DM Sans"/>
              <a:ea typeface="DM Sans"/>
              <a:cs typeface="DM Sans"/>
              <a:sym typeface="DM Sans"/>
            </a:endParaRPr>
          </a:p>
        </p:txBody>
      </p:sp>
      <p:sp>
        <p:nvSpPr>
          <p:cNvPr id="589" name="Google Shape;589;p116"/>
          <p:cNvSpPr txBox="1"/>
          <p:nvPr/>
        </p:nvSpPr>
        <p:spPr>
          <a:xfrm>
            <a:off x="473350" y="1908175"/>
            <a:ext cx="58275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Una vez que nuestros archivos están en el </a:t>
            </a:r>
            <a:r>
              <a:rPr lang="es" sz="1350" b="1">
                <a:latin typeface="DM Sans"/>
                <a:ea typeface="DM Sans"/>
                <a:cs typeface="DM Sans"/>
                <a:sym typeface="DM Sans"/>
              </a:rPr>
              <a:t>Staging Area</a:t>
            </a:r>
            <a:r>
              <a:rPr lang="es" sz="1350">
                <a:latin typeface="DM Sans"/>
                <a:ea typeface="DM Sans"/>
                <a:cs typeface="DM Sans"/>
                <a:sym typeface="DM Sans"/>
              </a:rPr>
              <a:t> debemos pasarlos a nuestro repositorio local y para eso debemos usar el </a:t>
            </a:r>
            <a:r>
              <a:rPr lang="es" sz="1350">
                <a:highlight>
                  <a:schemeClr val="accent6"/>
                </a:highlight>
                <a:latin typeface="DM Sans"/>
                <a:ea typeface="DM Sans"/>
                <a:cs typeface="DM Sans"/>
                <a:sym typeface="DM Sans"/>
              </a:rPr>
              <a:t>git commit</a:t>
            </a:r>
            <a:r>
              <a:rPr lang="es" sz="1350">
                <a:latin typeface="DM Sans"/>
                <a:ea typeface="DM Sans"/>
                <a:cs typeface="DM Sans"/>
                <a:sym typeface="DM Sans"/>
              </a:rPr>
              <a:t> que es el comando que nos va a permitir comprometer nuestros archivos.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 decir, que lo subirá al repositorio que se ha creado.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1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Commit</a:t>
            </a:r>
            <a:endParaRPr sz="4000" b="1">
              <a:solidFill>
                <a:schemeClr val="dk1"/>
              </a:solidFill>
              <a:latin typeface="DM Sans"/>
              <a:ea typeface="DM Sans"/>
              <a:cs typeface="DM Sans"/>
              <a:sym typeface="DM Sans"/>
            </a:endParaRPr>
          </a:p>
        </p:txBody>
      </p:sp>
      <p:sp>
        <p:nvSpPr>
          <p:cNvPr id="595" name="Google Shape;595;p117"/>
          <p:cNvSpPr txBox="1"/>
          <p:nvPr/>
        </p:nvSpPr>
        <p:spPr>
          <a:xfrm>
            <a:off x="473350" y="1908175"/>
            <a:ext cx="58275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El comando es el siguiente: </a:t>
            </a:r>
            <a:endParaRPr sz="1350" dirty="0">
              <a:latin typeface="DM Sans"/>
              <a:ea typeface="DM Sans"/>
              <a:cs typeface="DM Sans"/>
              <a:sym typeface="DM Sans"/>
            </a:endParaRPr>
          </a:p>
          <a:p>
            <a:pPr marL="0" lvl="0" indent="0" algn="l" rtl="0">
              <a:spcBef>
                <a:spcPts val="0"/>
              </a:spcBef>
              <a:spcAft>
                <a:spcPts val="0"/>
              </a:spcAft>
              <a:buNone/>
            </a:pPr>
            <a:r>
              <a:rPr lang="es" sz="1350" dirty="0">
                <a:highlight>
                  <a:schemeClr val="accent6"/>
                </a:highlight>
                <a:latin typeface="DM Sans"/>
                <a:ea typeface="DM Sans"/>
                <a:cs typeface="DM Sans"/>
                <a:sym typeface="DM Sans"/>
              </a:rPr>
              <a:t>git commit -m “Comentario de qué se trata el commit que se está realizando”</a:t>
            </a:r>
            <a:endParaRPr sz="1350" dirty="0">
              <a:highlight>
                <a:schemeClr val="accent6"/>
              </a:highlight>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graphicFrame>
        <p:nvGraphicFramePr>
          <p:cNvPr id="596" name="Google Shape;596;p117"/>
          <p:cNvGraphicFramePr/>
          <p:nvPr/>
        </p:nvGraphicFramePr>
        <p:xfrm>
          <a:off x="321450" y="2809588"/>
          <a:ext cx="8501075" cy="1498600"/>
        </p:xfrm>
        <a:graphic>
          <a:graphicData uri="http://schemas.openxmlformats.org/drawingml/2006/table">
            <a:tbl>
              <a:tblPr>
                <a:noFill/>
                <a:tableStyleId>{18055FA4-2E1A-43B5-AD09-1C5DB9DC31B0}</a:tableStyleId>
              </a:tblPr>
              <a:tblGrid>
                <a:gridCol w="85010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s" sz="1500" dirty="0">
                          <a:solidFill>
                            <a:srgbClr val="00FF00"/>
                          </a:solidFill>
                          <a:highlight>
                            <a:schemeClr val="dk1"/>
                          </a:highlight>
                          <a:latin typeface="Didact Gothic"/>
                          <a:ea typeface="Didact Gothic"/>
                          <a:cs typeface="Didact Gothic"/>
                          <a:sym typeface="Didact Gothic"/>
                        </a:rPr>
                        <a:t>john@MyShopSolutions</a:t>
                      </a:r>
                      <a:r>
                        <a:rPr lang="es" sz="1500" dirty="0">
                          <a:solidFill>
                            <a:srgbClr val="FF00FF"/>
                          </a:solidFill>
                          <a:highlight>
                            <a:schemeClr val="dk1"/>
                          </a:highlight>
                          <a:latin typeface="Didact Gothic"/>
                          <a:ea typeface="Didact Gothic"/>
                          <a:cs typeface="Didact Gothic"/>
                          <a:sym typeface="Didact Gothic"/>
                        </a:rPr>
                        <a:t> :~</a:t>
                      </a:r>
                      <a:r>
                        <a:rPr lang="es" sz="1500" dirty="0">
                          <a:solidFill>
                            <a:srgbClr val="FFFF00"/>
                          </a:solidFill>
                          <a:highlight>
                            <a:schemeClr val="dk1"/>
                          </a:highlight>
                          <a:latin typeface="Didact Gothic"/>
                          <a:ea typeface="Didact Gothic"/>
                          <a:cs typeface="Didact Gothic"/>
                          <a:sym typeface="Didact Gothic"/>
                        </a:rPr>
                        <a:t>/Documents/Proyectos_Coder/mi_repositorio</a:t>
                      </a:r>
                      <a:r>
                        <a:rPr lang="es" sz="1500" dirty="0">
                          <a:solidFill>
                            <a:srgbClr val="F3F3F3"/>
                          </a:solidFill>
                          <a:highlight>
                            <a:schemeClr val="dk1"/>
                          </a:highlight>
                          <a:latin typeface="Didact Gothic"/>
                          <a:ea typeface="Didact Gothic"/>
                          <a:cs typeface="Didact Gothic"/>
                          <a:sym typeface="Didact Gothic"/>
                        </a:rPr>
                        <a:t>$</a:t>
                      </a:r>
                      <a:r>
                        <a:rPr lang="es" sz="1500" dirty="0">
                          <a:solidFill>
                            <a:srgbClr val="F3F3F3"/>
                          </a:solidFill>
                          <a:highlight>
                            <a:srgbClr val="000000"/>
                          </a:highlight>
                          <a:latin typeface="Didact Gothic"/>
                          <a:ea typeface="Didact Gothic"/>
                          <a:cs typeface="Didact Gothic"/>
                          <a:sym typeface="Didact Gothic"/>
                        </a:rPr>
                        <a:t> git commit -m "Primer archivo del repositorio"</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666666"/>
                          </a:solidFill>
                          <a:highlight>
                            <a:srgbClr val="000000"/>
                          </a:highlight>
                          <a:latin typeface="Didact Gothic"/>
                          <a:ea typeface="Didact Gothic"/>
                          <a:cs typeface="Didact Gothic"/>
                          <a:sym typeface="Didact Gothic"/>
                        </a:rPr>
                        <a:t>/* Esta sería el resultado del comando */</a:t>
                      </a:r>
                      <a:endParaRPr sz="1500" dirty="0">
                        <a:solidFill>
                          <a:srgbClr val="666666"/>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F3F3F3"/>
                          </a:solidFill>
                          <a:highlight>
                            <a:srgbClr val="000000"/>
                          </a:highlight>
                          <a:latin typeface="Didact Gothic"/>
                          <a:ea typeface="Didact Gothic"/>
                          <a:cs typeface="Didact Gothic"/>
                          <a:sym typeface="Didact Gothic"/>
                        </a:rPr>
                        <a:t>[master (root-commit) 1734915] nuevo archivo</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F3F3F3"/>
                          </a:solidFill>
                          <a:highlight>
                            <a:srgbClr val="000000"/>
                          </a:highlight>
                          <a:latin typeface="Didact Gothic"/>
                          <a:ea typeface="Didact Gothic"/>
                          <a:cs typeface="Didact Gothic"/>
                          <a:sym typeface="Didact Gothic"/>
                        </a:rPr>
                        <a:t> 1 file changed, 0 insertions(+), 0 deletions(-)</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F3F3F3"/>
                          </a:solidFill>
                          <a:highlight>
                            <a:srgbClr val="000000"/>
                          </a:highlight>
                          <a:latin typeface="Didact Gothic"/>
                          <a:ea typeface="Didact Gothic"/>
                          <a:cs typeface="Didact Gothic"/>
                          <a:sym typeface="Didact Gothic"/>
                        </a:rPr>
                        <a:t> create mode 100644 index.html</a:t>
                      </a:r>
                      <a:endParaRPr sz="1500" dirty="0">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1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¿recuerdan los 3 estados? </a:t>
            </a:r>
            <a:endParaRPr sz="4000" b="1">
              <a:solidFill>
                <a:schemeClr val="dk1"/>
              </a:solidFill>
              <a:latin typeface="DM Sans"/>
              <a:ea typeface="DM Sans"/>
              <a:cs typeface="DM Sans"/>
              <a:sym typeface="DM Sans"/>
            </a:endParaRPr>
          </a:p>
        </p:txBody>
      </p:sp>
      <p:pic>
        <p:nvPicPr>
          <p:cNvPr id="602" name="Google Shape;602;p118"/>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603" name="Google Shape;603;p118"/>
          <p:cNvSpPr txBox="1"/>
          <p:nvPr/>
        </p:nvSpPr>
        <p:spPr>
          <a:xfrm>
            <a:off x="785650" y="3647688"/>
            <a:ext cx="2647500" cy="64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350">
                <a:latin typeface="DM Sans"/>
                <a:ea typeface="DM Sans"/>
                <a:cs typeface="DM Sans"/>
                <a:sym typeface="DM Sans"/>
              </a:rPr>
              <a:t>Estamos aquí con el </a:t>
            </a:r>
            <a:r>
              <a:rPr lang="es" sz="1350">
                <a:highlight>
                  <a:schemeClr val="accent6"/>
                </a:highlight>
                <a:latin typeface="DM Sans"/>
                <a:ea typeface="DM Sans"/>
                <a:cs typeface="DM Sans"/>
                <a:sym typeface="DM Sans"/>
              </a:rPr>
              <a:t>index.html</a:t>
            </a:r>
            <a:r>
              <a:rPr lang="es" sz="1350">
                <a:latin typeface="DM Sans"/>
                <a:ea typeface="DM Sans"/>
                <a:cs typeface="DM Sans"/>
                <a:sym typeface="DM Sans"/>
              </a:rPr>
              <a:t> comprometido</a:t>
            </a:r>
            <a:endParaRPr sz="1350">
              <a:latin typeface="DM Sans"/>
              <a:ea typeface="DM Sans"/>
              <a:cs typeface="DM Sans"/>
              <a:sym typeface="DM Sans"/>
            </a:endParaRPr>
          </a:p>
          <a:p>
            <a:pPr marL="0" lvl="0" indent="0" algn="l" rtl="0">
              <a:lnSpc>
                <a:spcPct val="100000"/>
              </a:lnSpc>
              <a:spcBef>
                <a:spcPts val="0"/>
              </a:spcBef>
              <a:spcAft>
                <a:spcPts val="0"/>
              </a:spcAft>
              <a:buNone/>
            </a:pPr>
            <a:r>
              <a:rPr lang="es" sz="1350">
                <a:latin typeface="DM Sans"/>
                <a:ea typeface="DM Sans"/>
                <a:cs typeface="DM Sans"/>
                <a:sym typeface="DM Sans"/>
              </a:rPr>
              <a:t>para el repositorio</a:t>
            </a:r>
            <a:endParaRPr sz="1350">
              <a:latin typeface="DM Sans"/>
              <a:ea typeface="DM Sans"/>
              <a:cs typeface="DM Sans"/>
              <a:sym typeface="DM Sans"/>
            </a:endParaRPr>
          </a:p>
        </p:txBody>
      </p:sp>
      <p:cxnSp>
        <p:nvCxnSpPr>
          <p:cNvPr id="604" name="Google Shape;604;p118"/>
          <p:cNvCxnSpPr/>
          <p:nvPr/>
        </p:nvCxnSpPr>
        <p:spPr>
          <a:xfrm rot="10800000" flipH="1">
            <a:off x="2250300" y="4070850"/>
            <a:ext cx="1543500" cy="7200"/>
          </a:xfrm>
          <a:prstGeom prst="straightConnector1">
            <a:avLst/>
          </a:prstGeom>
          <a:noFill/>
          <a:ln w="19050" cap="flat" cmpd="sng">
            <a:solidFill>
              <a:schemeClr val="accent5"/>
            </a:solidFill>
            <a:prstDash val="solid"/>
            <a:round/>
            <a:headEnd type="none"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Log</a:t>
            </a:r>
            <a:endParaRPr sz="4000" b="1">
              <a:solidFill>
                <a:schemeClr val="dk1"/>
              </a:solidFill>
              <a:latin typeface="DM Sans"/>
              <a:ea typeface="DM Sans"/>
              <a:cs typeface="DM Sans"/>
              <a:sym typeface="DM Sans"/>
            </a:endParaRPr>
          </a:p>
        </p:txBody>
      </p:sp>
      <p:sp>
        <p:nvSpPr>
          <p:cNvPr id="610" name="Google Shape;610;p119"/>
          <p:cNvSpPr txBox="1"/>
          <p:nvPr/>
        </p:nvSpPr>
        <p:spPr>
          <a:xfrm>
            <a:off x="473350" y="1908175"/>
            <a:ext cx="3834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Los primeros pasos a seguir: </a:t>
            </a:r>
            <a:endParaRPr sz="1350">
              <a:latin typeface="DM Sans"/>
              <a:ea typeface="DM Sans"/>
              <a:cs typeface="DM Sans"/>
              <a:sym typeface="DM Sans"/>
            </a:endParaRPr>
          </a:p>
        </p:txBody>
      </p:sp>
      <p:graphicFrame>
        <p:nvGraphicFramePr>
          <p:cNvPr id="611" name="Google Shape;611;p119"/>
          <p:cNvGraphicFramePr/>
          <p:nvPr/>
        </p:nvGraphicFramePr>
        <p:xfrm>
          <a:off x="735475" y="2448850"/>
          <a:ext cx="7673025" cy="2001520"/>
        </p:xfrm>
        <a:graphic>
          <a:graphicData uri="http://schemas.openxmlformats.org/drawingml/2006/table">
            <a:tbl>
              <a:tblPr>
                <a:noFill/>
                <a:tableStyleId>{18055FA4-2E1A-43B5-AD09-1C5DB9DC31B0}</a:tableStyleId>
              </a:tblPr>
              <a:tblGrid>
                <a:gridCol w="7673025">
                  <a:extLst>
                    <a:ext uri="{9D8B030D-6E8A-4147-A177-3AD203B41FA5}">
                      <a16:colId xmlns:a16="http://schemas.microsoft.com/office/drawing/2014/main" val="20000"/>
                    </a:ext>
                  </a:extLst>
                </a:gridCol>
              </a:tblGrid>
              <a:tr h="1769200">
                <a:tc>
                  <a:txBody>
                    <a:bodyPr/>
                    <a:lstStyle/>
                    <a:p>
                      <a:pPr marL="0" lvl="0" indent="0" algn="l" rtl="0">
                        <a:spcBef>
                          <a:spcPts val="0"/>
                        </a:spcBef>
                        <a:spcAft>
                          <a:spcPts val="0"/>
                        </a:spcAft>
                        <a:buNone/>
                      </a:pPr>
                      <a:r>
                        <a:rPr lang="es" sz="1500">
                          <a:solidFill>
                            <a:srgbClr val="666666"/>
                          </a:solidFill>
                          <a:highlight>
                            <a:schemeClr val="dk1"/>
                          </a:highlight>
                          <a:latin typeface="Didact Gothic"/>
                          <a:ea typeface="Didact Gothic"/>
                          <a:cs typeface="Didact Gothic"/>
                          <a:sym typeface="Didact Gothic"/>
                        </a:rPr>
                        <a:t>/* Con git log podemos ver los logs (historial) de lo que ha pasado en el repositorio */</a:t>
                      </a:r>
                      <a:endParaRPr sz="1500">
                        <a:solidFill>
                          <a:srgbClr val="666666"/>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rgbClr val="000000"/>
                          </a:highlight>
                          <a:latin typeface="Didact Gothic"/>
                          <a:ea typeface="Didact Gothic"/>
                          <a:cs typeface="Didact Gothic"/>
                          <a:sym typeface="Didact Gothic"/>
                        </a:rPr>
                        <a:t>$ git log</a:t>
                      </a:r>
                      <a:endParaRPr sz="15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FFFF00"/>
                          </a:solidFill>
                          <a:highlight>
                            <a:srgbClr val="000000"/>
                          </a:highlight>
                          <a:latin typeface="Didact Gothic"/>
                          <a:ea typeface="Didact Gothic"/>
                          <a:cs typeface="Didact Gothic"/>
                          <a:sym typeface="Didact Gothic"/>
                        </a:rPr>
                        <a:t>commit 1734915470ce9983f703b77807a68e42166b47dd</a:t>
                      </a:r>
                      <a:r>
                        <a:rPr lang="es" sz="1500">
                          <a:solidFill>
                            <a:srgbClr val="F3F3F3"/>
                          </a:solidFill>
                          <a:highlight>
                            <a:srgbClr val="000000"/>
                          </a:highlight>
                          <a:latin typeface="Didact Gothic"/>
                          <a:ea typeface="Didact Gothic"/>
                          <a:cs typeface="Didact Gothic"/>
                          <a:sym typeface="Didact Gothic"/>
                        </a:rPr>
                        <a:t> </a:t>
                      </a:r>
                      <a:r>
                        <a:rPr lang="es" sz="1500">
                          <a:solidFill>
                            <a:srgbClr val="FFFF00"/>
                          </a:solidFill>
                          <a:highlight>
                            <a:srgbClr val="000000"/>
                          </a:highlight>
                          <a:latin typeface="Didact Gothic"/>
                          <a:ea typeface="Didact Gothic"/>
                          <a:cs typeface="Didact Gothic"/>
                          <a:sym typeface="Didact Gothic"/>
                        </a:rPr>
                        <a:t>(</a:t>
                      </a:r>
                      <a:r>
                        <a:rPr lang="es" sz="1500">
                          <a:solidFill>
                            <a:srgbClr val="00FFFF"/>
                          </a:solidFill>
                          <a:highlight>
                            <a:srgbClr val="000000"/>
                          </a:highlight>
                          <a:latin typeface="Didact Gothic"/>
                          <a:ea typeface="Didact Gothic"/>
                          <a:cs typeface="Didact Gothic"/>
                          <a:sym typeface="Didact Gothic"/>
                        </a:rPr>
                        <a:t>HEAD -&gt;</a:t>
                      </a:r>
                      <a:r>
                        <a:rPr lang="es" sz="1500">
                          <a:solidFill>
                            <a:srgbClr val="F3F3F3"/>
                          </a:solidFill>
                          <a:highlight>
                            <a:srgbClr val="000000"/>
                          </a:highlight>
                          <a:latin typeface="Didact Gothic"/>
                          <a:ea typeface="Didact Gothic"/>
                          <a:cs typeface="Didact Gothic"/>
                          <a:sym typeface="Didact Gothic"/>
                        </a:rPr>
                        <a:t> </a:t>
                      </a:r>
                      <a:r>
                        <a:rPr lang="es" sz="1500">
                          <a:solidFill>
                            <a:srgbClr val="00FF00"/>
                          </a:solidFill>
                          <a:highlight>
                            <a:srgbClr val="000000"/>
                          </a:highlight>
                          <a:latin typeface="Didact Gothic"/>
                          <a:ea typeface="Didact Gothic"/>
                          <a:cs typeface="Didact Gothic"/>
                          <a:sym typeface="Didact Gothic"/>
                        </a:rPr>
                        <a:t>master</a:t>
                      </a:r>
                      <a:r>
                        <a:rPr lang="es" sz="1500">
                          <a:solidFill>
                            <a:srgbClr val="FFFF00"/>
                          </a:solidFill>
                          <a:highlight>
                            <a:srgbClr val="000000"/>
                          </a:highlight>
                          <a:latin typeface="Didact Gothic"/>
                          <a:ea typeface="Didact Gothic"/>
                          <a:cs typeface="Didact Gothic"/>
                          <a:sym typeface="Didact Gothic"/>
                        </a:rPr>
                        <a:t>)</a:t>
                      </a:r>
                      <a:endParaRPr sz="1500">
                        <a:solidFill>
                          <a:srgbClr val="FFFF00"/>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Author: John Doe &lt;johndoe@example.com&gt;</a:t>
                      </a:r>
                      <a:endParaRPr sz="15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Date:   Sat May 22 18:53:24 2020 -0300</a:t>
                      </a:r>
                      <a:endParaRPr sz="15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sz="15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a:t>
                      </a:r>
                      <a:r>
                        <a:rPr lang="es" sz="1500">
                          <a:solidFill>
                            <a:srgbClr val="F3F3F3"/>
                          </a:solidFill>
                          <a:highlight>
                            <a:schemeClr val="dk1"/>
                          </a:highlight>
                          <a:latin typeface="Didact Gothic"/>
                          <a:ea typeface="Didact Gothic"/>
                          <a:cs typeface="Didact Gothic"/>
                          <a:sym typeface="Didact Gothic"/>
                        </a:rPr>
                        <a:t>Primer archivo del repositorio</a:t>
                      </a:r>
                      <a:endParaRPr sz="15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sz="1800">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2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rgbClr val="EAFF6A"/>
                </a:solidFill>
                <a:latin typeface="DM Sans"/>
                <a:ea typeface="DM Sans"/>
                <a:cs typeface="DM Sans"/>
                <a:sym typeface="DM Sans"/>
              </a:rPr>
              <a:t>Git Log</a:t>
            </a:r>
            <a:endParaRPr sz="4000" b="1">
              <a:solidFill>
                <a:srgbClr val="EAFF6A"/>
              </a:solidFill>
              <a:latin typeface="DM Sans"/>
              <a:ea typeface="DM Sans"/>
              <a:cs typeface="DM Sans"/>
              <a:sym typeface="DM Sans"/>
            </a:endParaRPr>
          </a:p>
        </p:txBody>
      </p:sp>
      <p:sp>
        <p:nvSpPr>
          <p:cNvPr id="617" name="Google Shape;617;p120"/>
          <p:cNvSpPr txBox="1"/>
          <p:nvPr/>
        </p:nvSpPr>
        <p:spPr>
          <a:xfrm>
            <a:off x="473350" y="1626100"/>
            <a:ext cx="7169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lt1"/>
                </a:solidFill>
                <a:latin typeface="DM Sans"/>
                <a:ea typeface="DM Sans"/>
                <a:cs typeface="DM Sans"/>
                <a:sym typeface="DM Sans"/>
              </a:rPr>
              <a:t>La documentación de git log es superextensa, por eso puedes indagar en el siguiente link </a:t>
            </a:r>
            <a:r>
              <a:rPr lang="es" sz="2500"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Git-Scm</a:t>
            </a:r>
            <a:endParaRPr sz="2500" b="1">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12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Ramas</a:t>
            </a:r>
            <a:endParaRPr sz="4000" b="1">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2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Ramas</a:t>
            </a:r>
            <a:endParaRPr sz="4000" b="1">
              <a:solidFill>
                <a:schemeClr val="dk1"/>
              </a:solidFill>
              <a:latin typeface="DM Sans"/>
              <a:ea typeface="DM Sans"/>
              <a:cs typeface="DM Sans"/>
              <a:sym typeface="DM Sans"/>
            </a:endParaRPr>
          </a:p>
        </p:txBody>
      </p:sp>
      <p:sp>
        <p:nvSpPr>
          <p:cNvPr id="628" name="Google Shape;628;p122"/>
          <p:cNvSpPr txBox="1"/>
          <p:nvPr/>
        </p:nvSpPr>
        <p:spPr>
          <a:xfrm>
            <a:off x="473350" y="1908175"/>
            <a:ext cx="58365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añadir una nueva función o solucionar un error (sin importar su tamaño), generas una nueva rama para alojar estos cambios. Esto te da la oportunidad de organizarte mejor con los cambios o correcciones experimentales.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👉Podemos crear una rama escribiendo</a:t>
            </a:r>
            <a:endParaRPr sz="1350">
              <a:latin typeface="DM Sans"/>
              <a:ea typeface="DM Sans"/>
              <a:cs typeface="DM Sans"/>
              <a:sym typeface="DM Sans"/>
            </a:endParaRPr>
          </a:p>
          <a:p>
            <a:pPr marL="0" lvl="0" indent="0" algn="l" rtl="0">
              <a:spcBef>
                <a:spcPts val="0"/>
              </a:spcBef>
              <a:spcAft>
                <a:spcPts val="0"/>
              </a:spcAft>
              <a:buNone/>
            </a:pPr>
            <a:r>
              <a:rPr lang="es" sz="1350">
                <a:highlight>
                  <a:schemeClr val="accent6"/>
                </a:highlight>
                <a:latin typeface="DM Sans"/>
                <a:ea typeface="DM Sans"/>
                <a:cs typeface="DM Sans"/>
                <a:sym typeface="DM Sans"/>
              </a:rPr>
              <a:t>“git branch mi-rama”</a:t>
            </a:r>
            <a:endParaRPr sz="1350">
              <a:highlight>
                <a:schemeClr val="accent6"/>
              </a:highlight>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2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Ramas</a:t>
            </a:r>
            <a:endParaRPr sz="4000" b="1">
              <a:solidFill>
                <a:schemeClr val="dk1"/>
              </a:solidFill>
              <a:latin typeface="DM Sans"/>
              <a:ea typeface="DM Sans"/>
              <a:cs typeface="DM Sans"/>
              <a:sym typeface="DM Sans"/>
            </a:endParaRPr>
          </a:p>
        </p:txBody>
      </p:sp>
      <p:grpSp>
        <p:nvGrpSpPr>
          <p:cNvPr id="634" name="Google Shape;634;p123"/>
          <p:cNvGrpSpPr/>
          <p:nvPr/>
        </p:nvGrpSpPr>
        <p:grpSpPr>
          <a:xfrm>
            <a:off x="970550" y="1497161"/>
            <a:ext cx="5344440" cy="3057276"/>
            <a:chOff x="938625" y="858975"/>
            <a:chExt cx="5991525" cy="3637450"/>
          </a:xfrm>
        </p:grpSpPr>
        <p:pic>
          <p:nvPicPr>
            <p:cNvPr id="635" name="Google Shape;635;p123"/>
            <p:cNvPicPr preferRelativeResize="0"/>
            <p:nvPr/>
          </p:nvPicPr>
          <p:blipFill>
            <a:blip r:embed="rId3">
              <a:alphaModFix/>
            </a:blip>
            <a:stretch>
              <a:fillRect/>
            </a:stretch>
          </p:blipFill>
          <p:spPr>
            <a:xfrm>
              <a:off x="938625" y="911750"/>
              <a:ext cx="5948199" cy="3584675"/>
            </a:xfrm>
            <a:prstGeom prst="rect">
              <a:avLst/>
            </a:prstGeom>
            <a:noFill/>
            <a:ln>
              <a:noFill/>
            </a:ln>
          </p:spPr>
        </p:pic>
        <p:sp>
          <p:nvSpPr>
            <p:cNvPr id="636" name="Google Shape;636;p123"/>
            <p:cNvSpPr/>
            <p:nvPr/>
          </p:nvSpPr>
          <p:spPr>
            <a:xfrm>
              <a:off x="5614950" y="3876661"/>
              <a:ext cx="1315200" cy="555900"/>
            </a:xfrm>
            <a:prstGeom prst="rect">
              <a:avLst/>
            </a:prstGeom>
            <a:solidFill>
              <a:srgbClr val="93C47D"/>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000" b="1"/>
                <a:t>Gran cambio</a:t>
              </a:r>
              <a:endParaRPr sz="1000" b="1"/>
            </a:p>
            <a:p>
              <a:pPr marL="0" lvl="0" indent="0" algn="ctr" rtl="0">
                <a:spcBef>
                  <a:spcPts val="0"/>
                </a:spcBef>
                <a:spcAft>
                  <a:spcPts val="0"/>
                </a:spcAft>
                <a:buNone/>
              </a:pPr>
              <a:r>
                <a:rPr lang="es" sz="1000" b="1"/>
                <a:t>(feature)</a:t>
              </a:r>
              <a:endParaRPr sz="1000" b="1"/>
            </a:p>
          </p:txBody>
        </p:sp>
        <p:sp>
          <p:nvSpPr>
            <p:cNvPr id="637" name="Google Shape;637;p123"/>
            <p:cNvSpPr/>
            <p:nvPr/>
          </p:nvSpPr>
          <p:spPr>
            <a:xfrm>
              <a:off x="2082825" y="858975"/>
              <a:ext cx="1315200" cy="555900"/>
            </a:xfrm>
            <a:prstGeom prst="rect">
              <a:avLst/>
            </a:prstGeom>
            <a:solidFill>
              <a:srgbClr val="9900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000" b="1"/>
                <a:t>Pequeño Cambio (feature)</a:t>
              </a:r>
              <a:endParaRPr sz="1000" b="1"/>
            </a:p>
          </p:txBody>
        </p:sp>
        <p:sp>
          <p:nvSpPr>
            <p:cNvPr id="638" name="Google Shape;638;p123"/>
            <p:cNvSpPr/>
            <p:nvPr/>
          </p:nvSpPr>
          <p:spPr>
            <a:xfrm>
              <a:off x="4185750" y="1462025"/>
              <a:ext cx="1315200" cy="555900"/>
            </a:xfrm>
            <a:prstGeom prst="rect">
              <a:avLst/>
            </a:prstGeom>
            <a:solidFill>
              <a:srgbClr val="CFE2F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000" b="1"/>
                <a:t>Rama Principal</a:t>
              </a:r>
              <a:endParaRPr sz="1000" b="1"/>
            </a:p>
            <a:p>
              <a:pPr marL="0" lvl="0" indent="0" algn="ctr" rtl="0">
                <a:spcBef>
                  <a:spcPts val="0"/>
                </a:spcBef>
                <a:spcAft>
                  <a:spcPts val="0"/>
                </a:spcAft>
                <a:buNone/>
              </a:pPr>
              <a:r>
                <a:rPr lang="es" sz="1000" b="1"/>
                <a:t>(master)</a:t>
              </a:r>
              <a:endParaRPr sz="1000" b="1"/>
            </a:p>
          </p:txBody>
        </p:sp>
      </p:grpSp>
      <p:sp>
        <p:nvSpPr>
          <p:cNvPr id="639" name="Google Shape;639;p123"/>
          <p:cNvSpPr txBox="1"/>
          <p:nvPr/>
        </p:nvSpPr>
        <p:spPr>
          <a:xfrm>
            <a:off x="6393250" y="2521371"/>
            <a:ext cx="1780200" cy="704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1350">
                <a:solidFill>
                  <a:schemeClr val="dk1"/>
                </a:solidFill>
                <a:latin typeface="DM Sans"/>
                <a:ea typeface="DM Sans"/>
                <a:cs typeface="DM Sans"/>
                <a:sym typeface="DM Sans"/>
              </a:rPr>
              <a:t>👈</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Así funciona</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4"/>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24"/>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Git Branch: creando ramas</a:t>
            </a:r>
            <a:endParaRPr sz="3500" b="1">
              <a:solidFill>
                <a:schemeClr val="lt1"/>
              </a:solidFill>
              <a:latin typeface="DM Sans"/>
              <a:ea typeface="DM Sans"/>
              <a:cs typeface="DM Sans"/>
              <a:sym typeface="DM Sans"/>
            </a:endParaRPr>
          </a:p>
        </p:txBody>
      </p:sp>
      <p:sp>
        <p:nvSpPr>
          <p:cNvPr id="646" name="Google Shape;646;p124"/>
          <p:cNvSpPr txBox="1"/>
          <p:nvPr/>
        </p:nvSpPr>
        <p:spPr>
          <a:xfrm>
            <a:off x="1461300" y="1275550"/>
            <a:ext cx="5980500" cy="392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latin typeface="DM Sans"/>
                <a:ea typeface="DM Sans"/>
                <a:cs typeface="DM Sans"/>
                <a:sym typeface="DM Sans"/>
              </a:rPr>
              <a:t>Veamos cómo crear una rama. </a:t>
            </a:r>
            <a:endParaRPr sz="1350">
              <a:latin typeface="DM Sans"/>
              <a:ea typeface="DM Sans"/>
              <a:cs typeface="DM Sans"/>
              <a:sym typeface="DM Sans"/>
            </a:endParaRPr>
          </a:p>
        </p:txBody>
      </p:sp>
      <p:graphicFrame>
        <p:nvGraphicFramePr>
          <p:cNvPr id="647" name="Google Shape;647;p124"/>
          <p:cNvGraphicFramePr/>
          <p:nvPr/>
        </p:nvGraphicFramePr>
        <p:xfrm>
          <a:off x="1018800" y="1822550"/>
          <a:ext cx="7106400" cy="2473960"/>
        </p:xfrm>
        <a:graphic>
          <a:graphicData uri="http://schemas.openxmlformats.org/drawingml/2006/table">
            <a:tbl>
              <a:tblPr>
                <a:noFill/>
                <a:tableStyleId>{18055FA4-2E1A-43B5-AD09-1C5DB9DC31B0}</a:tableStyleId>
              </a:tblPr>
              <a:tblGrid>
                <a:gridCol w="710640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s" dirty="0">
                          <a:solidFill>
                            <a:srgbClr val="666666"/>
                          </a:solidFill>
                          <a:highlight>
                            <a:schemeClr val="dk1"/>
                          </a:highlight>
                          <a:latin typeface="Didact Gothic"/>
                          <a:ea typeface="Didact Gothic"/>
                          <a:cs typeface="Didact Gothic"/>
                          <a:sym typeface="Didact Gothic"/>
                        </a:rPr>
                        <a:t>/* Paso 1: Verifico en cuál rama estoy */</a:t>
                      </a:r>
                      <a:endParaRPr dirty="0">
                        <a:solidFill>
                          <a:srgbClr val="666666"/>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 git branch</a:t>
                      </a:r>
                      <a:endParaRPr dirty="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FF"/>
                          </a:solidFill>
                          <a:highlight>
                            <a:srgbClr val="000000"/>
                          </a:highlight>
                          <a:latin typeface="Didact Gothic"/>
                          <a:ea typeface="Didact Gothic"/>
                          <a:cs typeface="Didact Gothic"/>
                          <a:sym typeface="Didact Gothic"/>
                        </a:rPr>
                        <a:t>*master</a:t>
                      </a:r>
                      <a:endParaRPr dirty="0">
                        <a:solidFill>
                          <a:srgbClr val="00FFFF"/>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434343"/>
                          </a:solidFill>
                          <a:highlight>
                            <a:srgbClr val="000000"/>
                          </a:highlight>
                          <a:latin typeface="Didact Gothic"/>
                          <a:ea typeface="Didact Gothic"/>
                          <a:cs typeface="Didact Gothic"/>
                          <a:sym typeface="Didact Gothic"/>
                        </a:rPr>
                        <a:t>/* Paso 2. Creo la rama que voy a usar para el cambio */</a:t>
                      </a:r>
                      <a:br>
                        <a:rPr lang="es" dirty="0">
                          <a:solidFill>
                            <a:srgbClr val="00FFFF"/>
                          </a:solidFill>
                          <a:highlight>
                            <a:srgbClr val="000000"/>
                          </a:highlight>
                          <a:latin typeface="Didact Gothic"/>
                          <a:ea typeface="Didact Gothic"/>
                          <a:cs typeface="Didact Gothic"/>
                          <a:sym typeface="Didact Gothic"/>
                        </a:rPr>
                      </a:b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 </a:t>
                      </a:r>
                      <a:r>
                        <a:rPr lang="es" dirty="0">
                          <a:solidFill>
                            <a:srgbClr val="F3F3F3"/>
                          </a:solidFill>
                          <a:highlight>
                            <a:srgbClr val="000000"/>
                          </a:highlight>
                          <a:latin typeface="Didact Gothic"/>
                          <a:ea typeface="Didact Gothic"/>
                          <a:cs typeface="Didact Gothic"/>
                          <a:sym typeface="Didact Gothic"/>
                        </a:rPr>
                        <a:t> git branch mi_rama</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666666"/>
                          </a:solidFill>
                          <a:highlight>
                            <a:srgbClr val="000000"/>
                          </a:highlight>
                          <a:latin typeface="Didact Gothic"/>
                          <a:ea typeface="Didact Gothic"/>
                          <a:cs typeface="Didact Gothic"/>
                          <a:sym typeface="Didact Gothic"/>
                        </a:rPr>
                        <a:t>/* Paso 3: Verifico que se creó la rama */</a:t>
                      </a:r>
                      <a:endParaRPr dirty="0">
                        <a:solidFill>
                          <a:srgbClr val="666666"/>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 git branch -l</a:t>
                      </a:r>
                      <a:endParaRPr dirty="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FF"/>
                          </a:solidFill>
                          <a:highlight>
                            <a:schemeClr val="dk1"/>
                          </a:highlight>
                          <a:latin typeface="Didact Gothic"/>
                          <a:ea typeface="Didact Gothic"/>
                          <a:cs typeface="Didact Gothic"/>
                          <a:sym typeface="Didact Gothic"/>
                        </a:rPr>
                        <a:t>*master</a:t>
                      </a:r>
                      <a:endParaRPr dirty="0">
                        <a:solidFill>
                          <a:srgbClr val="00FFFF"/>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FFFFFF"/>
                          </a:solidFill>
                          <a:highlight>
                            <a:schemeClr val="dk1"/>
                          </a:highlight>
                          <a:latin typeface="Didact Gothic"/>
                          <a:ea typeface="Didact Gothic"/>
                          <a:cs typeface="Didact Gothic"/>
                          <a:sym typeface="Didact Gothic"/>
                        </a:rPr>
                        <a:t>mi_rama</a:t>
                      </a:r>
                      <a:endParaRPr dirty="0">
                        <a:solidFill>
                          <a:srgbClr val="FFFFFF"/>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a:t>
                      </a:r>
                      <a:endParaRPr dirty="0">
                        <a:solidFill>
                          <a:srgbClr val="00FFFF"/>
                        </a:solidFill>
                        <a:highlight>
                          <a:schemeClr val="dk1"/>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25"/>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25"/>
          <p:cNvSpPr txBox="1"/>
          <p:nvPr/>
        </p:nvSpPr>
        <p:spPr>
          <a:xfrm>
            <a:off x="647400" y="345975"/>
            <a:ext cx="78492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Git Branch: movernos entre ramas</a:t>
            </a:r>
            <a:endParaRPr sz="3500" b="1">
              <a:solidFill>
                <a:schemeClr val="lt1"/>
              </a:solidFill>
              <a:latin typeface="DM Sans"/>
              <a:ea typeface="DM Sans"/>
              <a:cs typeface="DM Sans"/>
              <a:sym typeface="DM Sans"/>
            </a:endParaRPr>
          </a:p>
        </p:txBody>
      </p:sp>
      <p:sp>
        <p:nvSpPr>
          <p:cNvPr id="654" name="Google Shape;654;p125"/>
          <p:cNvSpPr txBox="1"/>
          <p:nvPr/>
        </p:nvSpPr>
        <p:spPr>
          <a:xfrm>
            <a:off x="1461300" y="1275550"/>
            <a:ext cx="5980500" cy="392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latin typeface="DM Sans"/>
                <a:ea typeface="DM Sans"/>
                <a:cs typeface="DM Sans"/>
                <a:sym typeface="DM Sans"/>
              </a:rPr>
              <a:t>¿Será muy complicado hacerlo? </a:t>
            </a:r>
            <a:endParaRPr sz="1350">
              <a:latin typeface="DM Sans"/>
              <a:ea typeface="DM Sans"/>
              <a:cs typeface="DM Sans"/>
              <a:sym typeface="DM Sans"/>
            </a:endParaRPr>
          </a:p>
        </p:txBody>
      </p:sp>
      <p:graphicFrame>
        <p:nvGraphicFramePr>
          <p:cNvPr id="655" name="Google Shape;655;p125"/>
          <p:cNvGraphicFramePr/>
          <p:nvPr/>
        </p:nvGraphicFramePr>
        <p:xfrm>
          <a:off x="939375" y="2054275"/>
          <a:ext cx="7265250" cy="1981200"/>
        </p:xfrm>
        <a:graphic>
          <a:graphicData uri="http://schemas.openxmlformats.org/drawingml/2006/table">
            <a:tbl>
              <a:tblPr>
                <a:noFill/>
                <a:tableStyleId>{18055FA4-2E1A-43B5-AD09-1C5DB9DC31B0}</a:tableStyleId>
              </a:tblPr>
              <a:tblGrid>
                <a:gridCol w="7265250">
                  <a:extLst>
                    <a:ext uri="{9D8B030D-6E8A-4147-A177-3AD203B41FA5}">
                      <a16:colId xmlns:a16="http://schemas.microsoft.com/office/drawing/2014/main" val="20000"/>
                    </a:ext>
                  </a:extLst>
                </a:gridCol>
              </a:tblGrid>
              <a:tr h="1981200">
                <a:tc>
                  <a:txBody>
                    <a:bodyPr/>
                    <a:lstStyle/>
                    <a:p>
                      <a:pPr marL="0" lvl="0" indent="0" algn="l" rtl="0">
                        <a:spcBef>
                          <a:spcPts val="0"/>
                        </a:spcBef>
                        <a:spcAft>
                          <a:spcPts val="0"/>
                        </a:spcAft>
                        <a:buNone/>
                      </a:pPr>
                      <a:r>
                        <a:rPr lang="es" dirty="0">
                          <a:solidFill>
                            <a:srgbClr val="666666"/>
                          </a:solidFill>
                          <a:highlight>
                            <a:schemeClr val="dk1"/>
                          </a:highlight>
                          <a:latin typeface="Didact Gothic"/>
                          <a:ea typeface="Didact Gothic"/>
                          <a:cs typeface="Didact Gothic"/>
                          <a:sym typeface="Didact Gothic"/>
                        </a:rPr>
                        <a:t>/* Para moverme a la rama que cree uso el comando de git checkout */</a:t>
                      </a:r>
                      <a:endParaRPr dirty="0">
                        <a:solidFill>
                          <a:srgbClr val="666666"/>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a:t>
                      </a:r>
                      <a:r>
                        <a:rPr lang="es" dirty="0">
                          <a:solidFill>
                            <a:srgbClr val="F3F3F3"/>
                          </a:solidFill>
                          <a:highlight>
                            <a:srgbClr val="000000"/>
                          </a:highlight>
                          <a:latin typeface="Didact Gothic"/>
                          <a:ea typeface="Didact Gothic"/>
                          <a:cs typeface="Didact Gothic"/>
                          <a:sym typeface="Didact Gothic"/>
                        </a:rPr>
                        <a:t> git checkout mi_rama</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F3F3F3"/>
                          </a:solidFill>
                          <a:highlight>
                            <a:srgbClr val="000000"/>
                          </a:highlight>
                          <a:latin typeface="Didact Gothic"/>
                          <a:ea typeface="Didact Gothic"/>
                          <a:cs typeface="Didact Gothic"/>
                          <a:sym typeface="Didact Gothic"/>
                        </a:rPr>
                        <a:t>Switched to branch 'mi_rama'</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666666"/>
                          </a:solidFill>
                          <a:highlight>
                            <a:srgbClr val="000000"/>
                          </a:highlight>
                          <a:latin typeface="Didact Gothic"/>
                          <a:ea typeface="Didact Gothic"/>
                          <a:cs typeface="Didact Gothic"/>
                          <a:sym typeface="Didact Gothic"/>
                        </a:rPr>
                        <a:t>/* Verifico nuevamente que me movi de rama */</a:t>
                      </a:r>
                      <a:endParaRPr dirty="0">
                        <a:solidFill>
                          <a:srgbClr val="666666"/>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 git branch -l</a:t>
                      </a:r>
                      <a:endParaRPr dirty="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FFFFFF"/>
                          </a:solidFill>
                          <a:highlight>
                            <a:schemeClr val="dk1"/>
                          </a:highlight>
                          <a:latin typeface="Didact Gothic"/>
                          <a:ea typeface="Didact Gothic"/>
                          <a:cs typeface="Didact Gothic"/>
                          <a:sym typeface="Didact Gothic"/>
                        </a:rPr>
                        <a:t>master</a:t>
                      </a:r>
                      <a:endParaRPr dirty="0">
                        <a:solidFill>
                          <a:srgbClr val="FFFFFF"/>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FF"/>
                          </a:solidFill>
                          <a:highlight>
                            <a:schemeClr val="dk1"/>
                          </a:highlight>
                          <a:latin typeface="Didact Gothic"/>
                          <a:ea typeface="Didact Gothic"/>
                          <a:cs typeface="Didact Gothic"/>
                          <a:sym typeface="Didact Gothic"/>
                        </a:rPr>
                        <a:t>*mi_rama</a:t>
                      </a:r>
                      <a:endParaRPr dirty="0">
                        <a:solidFill>
                          <a:srgbClr val="00FFFF"/>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a:t>
                      </a:r>
                      <a:endParaRPr dirty="0">
                        <a:solidFill>
                          <a:srgbClr val="00FFFF"/>
                        </a:solidFill>
                        <a:highlight>
                          <a:schemeClr val="dk1"/>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8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GIT? </a:t>
            </a:r>
            <a:endParaRPr sz="4000" b="1">
              <a:solidFill>
                <a:schemeClr val="dk1"/>
              </a:solidFill>
              <a:latin typeface="DM Sans"/>
              <a:ea typeface="DM Sans"/>
              <a:cs typeface="DM Sans"/>
              <a:sym typeface="DM Sans"/>
            </a:endParaRPr>
          </a:p>
        </p:txBody>
      </p:sp>
      <p:sp>
        <p:nvSpPr>
          <p:cNvPr id="370" name="Google Shape;370;p88"/>
          <p:cNvSpPr txBox="1"/>
          <p:nvPr/>
        </p:nvSpPr>
        <p:spPr>
          <a:xfrm>
            <a:off x="473350" y="1908175"/>
            <a:ext cx="5809200" cy="60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Con GIT, podemos ir a versiones anteriores, muy útil para errores y para la organización.</a:t>
            </a:r>
            <a:endParaRPr sz="1350">
              <a:solidFill>
                <a:schemeClr val="dk1"/>
              </a:solidFill>
              <a:latin typeface="DM Sans"/>
              <a:ea typeface="DM Sans"/>
              <a:cs typeface="DM Sans"/>
              <a:sym typeface="DM Sans"/>
            </a:endParaRPr>
          </a:p>
        </p:txBody>
      </p:sp>
      <p:pic>
        <p:nvPicPr>
          <p:cNvPr id="371" name="Google Shape;371;p88"/>
          <p:cNvPicPr preferRelativeResize="0"/>
          <p:nvPr/>
        </p:nvPicPr>
        <p:blipFill>
          <a:blip r:embed="rId3">
            <a:alphaModFix/>
          </a:blip>
          <a:stretch>
            <a:fillRect/>
          </a:stretch>
        </p:blipFill>
        <p:spPr>
          <a:xfrm>
            <a:off x="751138" y="2976225"/>
            <a:ext cx="3365705" cy="1540874"/>
          </a:xfrm>
          <a:prstGeom prst="rect">
            <a:avLst/>
          </a:prstGeom>
          <a:noFill/>
          <a:ln>
            <a:noFill/>
          </a:ln>
        </p:spPr>
      </p:pic>
      <p:pic>
        <p:nvPicPr>
          <p:cNvPr id="372" name="Google Shape;372;p88"/>
          <p:cNvPicPr preferRelativeResize="0"/>
          <p:nvPr/>
        </p:nvPicPr>
        <p:blipFill>
          <a:blip r:embed="rId4">
            <a:alphaModFix/>
          </a:blip>
          <a:stretch>
            <a:fillRect/>
          </a:stretch>
        </p:blipFill>
        <p:spPr>
          <a:xfrm>
            <a:off x="4534569" y="2976225"/>
            <a:ext cx="3858292" cy="153798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2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26"/>
          <p:cNvSpPr txBox="1"/>
          <p:nvPr/>
        </p:nvSpPr>
        <p:spPr>
          <a:xfrm>
            <a:off x="647400" y="345975"/>
            <a:ext cx="78492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Git Branch D: borrando ramas</a:t>
            </a:r>
            <a:endParaRPr sz="3500" b="1">
              <a:solidFill>
                <a:schemeClr val="lt1"/>
              </a:solidFill>
              <a:latin typeface="DM Sans"/>
              <a:ea typeface="DM Sans"/>
              <a:cs typeface="DM Sans"/>
              <a:sym typeface="DM Sans"/>
            </a:endParaRPr>
          </a:p>
        </p:txBody>
      </p:sp>
      <p:sp>
        <p:nvSpPr>
          <p:cNvPr id="662" name="Google Shape;662;p126"/>
          <p:cNvSpPr txBox="1"/>
          <p:nvPr/>
        </p:nvSpPr>
        <p:spPr>
          <a:xfrm>
            <a:off x="1461300" y="1275550"/>
            <a:ext cx="5980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latin typeface="DM Sans"/>
                <a:ea typeface="DM Sans"/>
                <a:cs typeface="DM Sans"/>
                <a:sym typeface="DM Sans"/>
              </a:rPr>
              <a:t>Penúltimo paso </a:t>
            </a:r>
            <a:r>
              <a:rPr lang="es" sz="1800">
                <a:solidFill>
                  <a:schemeClr val="dk1"/>
                </a:solidFill>
                <a:latin typeface="Helvetica Neue Light"/>
                <a:ea typeface="Helvetica Neue Light"/>
                <a:cs typeface="Helvetica Neue Light"/>
                <a:sym typeface="Helvetica Neue Light"/>
              </a:rPr>
              <a:t>😉</a:t>
            </a:r>
            <a:r>
              <a:rPr lang="es" sz="1350">
                <a:latin typeface="DM Sans"/>
                <a:ea typeface="DM Sans"/>
                <a:cs typeface="DM Sans"/>
                <a:sym typeface="DM Sans"/>
              </a:rPr>
              <a:t> </a:t>
            </a:r>
            <a:endParaRPr sz="1350">
              <a:latin typeface="DM Sans"/>
              <a:ea typeface="DM Sans"/>
              <a:cs typeface="DM Sans"/>
              <a:sym typeface="DM Sans"/>
            </a:endParaRPr>
          </a:p>
        </p:txBody>
      </p:sp>
      <p:graphicFrame>
        <p:nvGraphicFramePr>
          <p:cNvPr id="663" name="Google Shape;663;p126"/>
          <p:cNvGraphicFramePr/>
          <p:nvPr/>
        </p:nvGraphicFramePr>
        <p:xfrm>
          <a:off x="925875" y="1737238"/>
          <a:ext cx="7292250" cy="2687320"/>
        </p:xfrm>
        <a:graphic>
          <a:graphicData uri="http://schemas.openxmlformats.org/drawingml/2006/table">
            <a:tbl>
              <a:tblPr>
                <a:noFill/>
                <a:tableStyleId>{18055FA4-2E1A-43B5-AD09-1C5DB9DC31B0}</a:tableStyleId>
              </a:tblPr>
              <a:tblGrid>
                <a:gridCol w="7292250">
                  <a:extLst>
                    <a:ext uri="{9D8B030D-6E8A-4147-A177-3AD203B41FA5}">
                      <a16:colId xmlns:a16="http://schemas.microsoft.com/office/drawing/2014/main" val="20000"/>
                    </a:ext>
                  </a:extLst>
                </a:gridCol>
              </a:tblGrid>
              <a:tr h="2643525">
                <a:tc>
                  <a:txBody>
                    <a:bodyPr/>
                    <a:lstStyle/>
                    <a:p>
                      <a:pPr marL="0" lvl="0" indent="0" algn="l" rtl="0">
                        <a:spcBef>
                          <a:spcPts val="0"/>
                        </a:spcBef>
                        <a:spcAft>
                          <a:spcPts val="0"/>
                        </a:spcAft>
                        <a:buNone/>
                      </a:pPr>
                      <a:r>
                        <a:rPr lang="es" dirty="0">
                          <a:solidFill>
                            <a:srgbClr val="666666"/>
                          </a:solidFill>
                          <a:highlight>
                            <a:schemeClr val="dk1"/>
                          </a:highlight>
                          <a:latin typeface="Didact Gothic"/>
                          <a:ea typeface="Didact Gothic"/>
                          <a:cs typeface="Didact Gothic"/>
                          <a:sym typeface="Didact Gothic"/>
                        </a:rPr>
                        <a:t>/* Paso 1: Me muevo a la rama principal “master” */</a:t>
                      </a:r>
                      <a:endParaRPr dirty="0">
                        <a:solidFill>
                          <a:srgbClr val="666666"/>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 git checkout master</a:t>
                      </a:r>
                      <a:endParaRPr dirty="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666666"/>
                          </a:solidFill>
                          <a:highlight>
                            <a:srgbClr val="000000"/>
                          </a:highlight>
                          <a:latin typeface="Didact Gothic"/>
                          <a:ea typeface="Didact Gothic"/>
                          <a:cs typeface="Didact Gothic"/>
                          <a:sym typeface="Didact Gothic"/>
                        </a:rPr>
                        <a:t>/* Paso 2: Verificar que se está en la rama de master */</a:t>
                      </a:r>
                      <a:endParaRPr dirty="0">
                        <a:solidFill>
                          <a:srgbClr val="666666"/>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 git branch</a:t>
                      </a:r>
                      <a:endParaRPr dirty="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00FFFF"/>
                          </a:solidFill>
                          <a:highlight>
                            <a:schemeClr val="dk1"/>
                          </a:highlight>
                          <a:latin typeface="Didact Gothic"/>
                          <a:ea typeface="Didact Gothic"/>
                          <a:cs typeface="Didact Gothic"/>
                          <a:sym typeface="Didact Gothic"/>
                        </a:rPr>
                        <a:t>*master</a:t>
                      </a:r>
                      <a:endParaRPr dirty="0">
                        <a:solidFill>
                          <a:srgbClr val="00FFFF"/>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FFFFFF"/>
                          </a:solidFill>
                          <a:highlight>
                            <a:schemeClr val="dk1"/>
                          </a:highlight>
                          <a:latin typeface="Didact Gothic"/>
                          <a:ea typeface="Didact Gothic"/>
                          <a:cs typeface="Didact Gothic"/>
                          <a:sym typeface="Didact Gothic"/>
                        </a:rPr>
                        <a:t>mi_rama</a:t>
                      </a:r>
                      <a:endParaRPr dirty="0">
                        <a:solidFill>
                          <a:srgbClr val="FFFFFF"/>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666666"/>
                          </a:solidFill>
                          <a:highlight>
                            <a:srgbClr val="000000"/>
                          </a:highlight>
                          <a:latin typeface="Didact Gothic"/>
                          <a:ea typeface="Didact Gothic"/>
                          <a:cs typeface="Didact Gothic"/>
                          <a:sym typeface="Didact Gothic"/>
                        </a:rPr>
                        <a:t>/* Paso 3: Procedo a borrar la rama que ya no voy a usar */</a:t>
                      </a:r>
                      <a:br>
                        <a:rPr lang="es" dirty="0">
                          <a:solidFill>
                            <a:srgbClr val="00FFFF"/>
                          </a:solidFill>
                          <a:highlight>
                            <a:srgbClr val="000000"/>
                          </a:highlight>
                          <a:latin typeface="Didact Gothic"/>
                          <a:ea typeface="Didact Gothic"/>
                          <a:cs typeface="Didact Gothic"/>
                          <a:sym typeface="Didact Gothic"/>
                        </a:rPr>
                      </a:b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a:t>
                      </a:r>
                      <a:r>
                        <a:rPr lang="es" dirty="0">
                          <a:solidFill>
                            <a:srgbClr val="F3F3F3"/>
                          </a:solidFill>
                          <a:highlight>
                            <a:srgbClr val="000000"/>
                          </a:highlight>
                          <a:latin typeface="Didact Gothic"/>
                          <a:ea typeface="Didact Gothic"/>
                          <a:cs typeface="Didact Gothic"/>
                          <a:sym typeface="Didact Gothic"/>
                        </a:rPr>
                        <a:t> git branch -D mi_rama</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F3F3F3"/>
                          </a:solidFill>
                          <a:highlight>
                            <a:srgbClr val="000000"/>
                          </a:highlight>
                          <a:latin typeface="Didact Gothic"/>
                          <a:ea typeface="Didact Gothic"/>
                          <a:cs typeface="Didact Gothic"/>
                          <a:sym typeface="Didact Gothic"/>
                        </a:rPr>
                        <a:t>Deleted branch </a:t>
                      </a:r>
                      <a:r>
                        <a:rPr lang="es" dirty="0">
                          <a:solidFill>
                            <a:srgbClr val="F3F3F3"/>
                          </a:solidFill>
                          <a:highlight>
                            <a:schemeClr val="dk1"/>
                          </a:highlight>
                          <a:latin typeface="Didact Gothic"/>
                          <a:ea typeface="Didact Gothic"/>
                          <a:cs typeface="Didact Gothic"/>
                          <a:sym typeface="Didact Gothic"/>
                        </a:rPr>
                        <a:t>mi_rama</a:t>
                      </a:r>
                      <a:r>
                        <a:rPr lang="es" dirty="0">
                          <a:solidFill>
                            <a:srgbClr val="F3F3F3"/>
                          </a:solidFill>
                          <a:highlight>
                            <a:srgbClr val="000000"/>
                          </a:highlight>
                          <a:latin typeface="Didact Gothic"/>
                          <a:ea typeface="Didact Gothic"/>
                          <a:cs typeface="Didact Gothic"/>
                          <a:sym typeface="Didact Gothic"/>
                        </a:rPr>
                        <a:t> (was 6d6c28c)</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666666"/>
                          </a:solidFill>
                          <a:highlight>
                            <a:schemeClr val="dk1"/>
                          </a:highlight>
                          <a:latin typeface="Didact Gothic"/>
                          <a:ea typeface="Didact Gothic"/>
                          <a:cs typeface="Didact Gothic"/>
                          <a:sym typeface="Didact Gothic"/>
                        </a:rPr>
                        <a:t>/* Paso 4: Verificar que se borró la rama*/</a:t>
                      </a:r>
                      <a:endParaRPr dirty="0">
                        <a:solidFill>
                          <a:srgbClr val="666666"/>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 git branch</a:t>
                      </a:r>
                      <a:endParaRPr dirty="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dirty="0">
                          <a:solidFill>
                            <a:srgbClr val="00FFFF"/>
                          </a:solidFill>
                          <a:highlight>
                            <a:schemeClr val="dk1"/>
                          </a:highlight>
                          <a:latin typeface="Didact Gothic"/>
                          <a:ea typeface="Didact Gothic"/>
                          <a:cs typeface="Didact Gothic"/>
                          <a:sym typeface="Didact Gothic"/>
                        </a:rPr>
                        <a:t>*master</a:t>
                      </a:r>
                      <a:endParaRPr dirty="0">
                        <a:solidFill>
                          <a:srgbClr val="666666"/>
                        </a:solidFill>
                        <a:highlight>
                          <a:schemeClr val="dk1"/>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2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checkouts: listar commits</a:t>
            </a:r>
            <a:endParaRPr sz="4000" b="1">
              <a:solidFill>
                <a:schemeClr val="dk1"/>
              </a:solidFill>
              <a:latin typeface="DM Sans"/>
              <a:ea typeface="DM Sans"/>
              <a:cs typeface="DM Sans"/>
              <a:sym typeface="DM Sans"/>
            </a:endParaRPr>
          </a:p>
        </p:txBody>
      </p:sp>
      <p:sp>
        <p:nvSpPr>
          <p:cNvPr id="669" name="Google Shape;669;p127"/>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Así como nos movemos entre ramas, nos podemos mover entre commits. Recuerden que al hacer cambios, adherirlos y comitearlos, se crea un historial de dichos cambios, los logs.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670" name="Google Shape;670;p127"/>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posibilidad de volver a un commit en específico es una ventaja de los controladores de versiones, que permiten volver a un estado anterior si se presenta un problema, error o cambio inesperado.</a:t>
            </a:r>
            <a:endParaRPr sz="1350">
              <a:latin typeface="DM Sans"/>
              <a:ea typeface="DM Sans"/>
              <a:cs typeface="DM Sans"/>
              <a:sym typeface="DM Sans"/>
            </a:endParaRPr>
          </a:p>
        </p:txBody>
      </p:sp>
      <p:pic>
        <p:nvPicPr>
          <p:cNvPr id="671" name="Google Shape;671;p127"/>
          <p:cNvPicPr preferRelativeResize="0"/>
          <p:nvPr/>
        </p:nvPicPr>
        <p:blipFill>
          <a:blip r:embed="rId3">
            <a:alphaModFix/>
          </a:blip>
          <a:stretch>
            <a:fillRect/>
          </a:stretch>
        </p:blipFill>
        <p:spPr>
          <a:xfrm>
            <a:off x="3853078" y="3519125"/>
            <a:ext cx="792399" cy="792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2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checkouts listar commits</a:t>
            </a:r>
            <a:endParaRPr sz="4000" b="1">
              <a:solidFill>
                <a:schemeClr val="dk1"/>
              </a:solidFill>
              <a:latin typeface="DM Sans"/>
              <a:ea typeface="DM Sans"/>
              <a:cs typeface="DM Sans"/>
              <a:sym typeface="DM Sans"/>
            </a:endParaRPr>
          </a:p>
        </p:txBody>
      </p:sp>
      <p:sp>
        <p:nvSpPr>
          <p:cNvPr id="677" name="Google Shape;677;p128"/>
          <p:cNvSpPr txBox="1"/>
          <p:nvPr/>
        </p:nvSpPr>
        <p:spPr>
          <a:xfrm>
            <a:off x="473350" y="1908175"/>
            <a:ext cx="5827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chemeClr val="accent6"/>
                </a:highlight>
                <a:latin typeface="DM Sans"/>
                <a:ea typeface="DM Sans"/>
                <a:cs typeface="DM Sans"/>
                <a:sym typeface="DM Sans"/>
              </a:rPr>
              <a:t>Comenzamos listando. </a:t>
            </a:r>
            <a:endParaRPr sz="1350">
              <a:highlight>
                <a:schemeClr val="accent6"/>
              </a:highlight>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graphicFrame>
        <p:nvGraphicFramePr>
          <p:cNvPr id="678" name="Google Shape;678;p128"/>
          <p:cNvGraphicFramePr/>
          <p:nvPr/>
        </p:nvGraphicFramePr>
        <p:xfrm>
          <a:off x="655625" y="2431100"/>
          <a:ext cx="7649050" cy="1955800"/>
        </p:xfrm>
        <a:graphic>
          <a:graphicData uri="http://schemas.openxmlformats.org/drawingml/2006/table">
            <a:tbl>
              <a:tblPr>
                <a:noFill/>
                <a:tableStyleId>{18055FA4-2E1A-43B5-AD09-1C5DB9DC31B0}</a:tableStyleId>
              </a:tblPr>
              <a:tblGrid>
                <a:gridCol w="76490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r>
                        <a:rPr lang="es" sz="1500" dirty="0">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500" dirty="0">
                        <a:solidFill>
                          <a:srgbClr val="999999"/>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00FF00"/>
                          </a:solidFill>
                          <a:highlight>
                            <a:schemeClr val="dk1"/>
                          </a:highlight>
                          <a:latin typeface="Didact Gothic"/>
                          <a:ea typeface="Didact Gothic"/>
                          <a:cs typeface="Didact Gothic"/>
                          <a:sym typeface="Didact Gothic"/>
                        </a:rPr>
                        <a:t>john@MyShopSolutions</a:t>
                      </a:r>
                      <a:r>
                        <a:rPr lang="es" sz="1500" dirty="0">
                          <a:solidFill>
                            <a:srgbClr val="FF00FF"/>
                          </a:solidFill>
                          <a:highlight>
                            <a:schemeClr val="dk1"/>
                          </a:highlight>
                          <a:latin typeface="Didact Gothic"/>
                          <a:ea typeface="Didact Gothic"/>
                          <a:cs typeface="Didact Gothic"/>
                          <a:sym typeface="Didact Gothic"/>
                        </a:rPr>
                        <a:t> :~</a:t>
                      </a:r>
                      <a:r>
                        <a:rPr lang="es" sz="1500" dirty="0">
                          <a:solidFill>
                            <a:srgbClr val="FFFF00"/>
                          </a:solidFill>
                          <a:highlight>
                            <a:schemeClr val="dk1"/>
                          </a:highlight>
                          <a:latin typeface="Didact Gothic"/>
                          <a:ea typeface="Didact Gothic"/>
                          <a:cs typeface="Didact Gothic"/>
                          <a:sym typeface="Didact Gothic"/>
                        </a:rPr>
                        <a:t>/Documents/Proyectos_Coder/mi_repositorio</a:t>
                      </a:r>
                      <a:r>
                        <a:rPr lang="es" sz="1500" dirty="0">
                          <a:solidFill>
                            <a:srgbClr val="F3F3F3"/>
                          </a:solidFill>
                          <a:highlight>
                            <a:srgbClr val="000000"/>
                          </a:highlight>
                          <a:latin typeface="Didact Gothic"/>
                          <a:ea typeface="Didact Gothic"/>
                          <a:cs typeface="Didact Gothic"/>
                          <a:sym typeface="Didact Gothic"/>
                        </a:rPr>
                        <a:t>$ git log --oneline</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500" dirty="0">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500"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500" dirty="0">
                          <a:solidFill>
                            <a:srgbClr val="FFFF00"/>
                          </a:solidFill>
                          <a:highlight>
                            <a:srgbClr val="000000"/>
                          </a:highlight>
                          <a:latin typeface="Didact Gothic"/>
                          <a:ea typeface="Didact Gothic"/>
                          <a:cs typeface="Didact Gothic"/>
                          <a:sym typeface="Didact Gothic"/>
                        </a:rPr>
                        <a:t>fc59b88 (</a:t>
                      </a:r>
                      <a:r>
                        <a:rPr lang="es" sz="1500" dirty="0">
                          <a:solidFill>
                            <a:srgbClr val="00FF00"/>
                          </a:solidFill>
                          <a:highlight>
                            <a:srgbClr val="000000"/>
                          </a:highlight>
                          <a:latin typeface="Didact Gothic"/>
                          <a:ea typeface="Didact Gothic"/>
                          <a:cs typeface="Didact Gothic"/>
                          <a:sym typeface="Didact Gothic"/>
                        </a:rPr>
                        <a:t>HEAD</a:t>
                      </a:r>
                      <a:r>
                        <a:rPr lang="es" sz="1500" dirty="0">
                          <a:solidFill>
                            <a:srgbClr val="FFFF00"/>
                          </a:solidFill>
                          <a:highlight>
                            <a:srgbClr val="000000"/>
                          </a:highlight>
                          <a:latin typeface="Didact Gothic"/>
                          <a:ea typeface="Didact Gothic"/>
                          <a:cs typeface="Didact Gothic"/>
                          <a:sym typeface="Didact Gothic"/>
                        </a:rPr>
                        <a:t> -&gt; </a:t>
                      </a:r>
                      <a:r>
                        <a:rPr lang="es" sz="1500" dirty="0">
                          <a:solidFill>
                            <a:srgbClr val="00FFFF"/>
                          </a:solidFill>
                          <a:highlight>
                            <a:srgbClr val="000000"/>
                          </a:highlight>
                          <a:latin typeface="Didact Gothic"/>
                          <a:ea typeface="Didact Gothic"/>
                          <a:cs typeface="Didact Gothic"/>
                          <a:sym typeface="Didact Gothic"/>
                        </a:rPr>
                        <a:t>nueva_rama</a:t>
                      </a:r>
                      <a:r>
                        <a:rPr lang="es" sz="1500" dirty="0">
                          <a:solidFill>
                            <a:srgbClr val="FFFF00"/>
                          </a:solidFill>
                          <a:highlight>
                            <a:srgbClr val="000000"/>
                          </a:highlight>
                          <a:latin typeface="Didact Gothic"/>
                          <a:ea typeface="Didact Gothic"/>
                          <a:cs typeface="Didact Gothic"/>
                          <a:sym typeface="Didact Gothic"/>
                        </a:rPr>
                        <a:t>) </a:t>
                      </a:r>
                      <a:r>
                        <a:rPr lang="es" sz="1500" dirty="0">
                          <a:solidFill>
                            <a:srgbClr val="FFFFFF"/>
                          </a:solidFill>
                          <a:highlight>
                            <a:srgbClr val="000000"/>
                          </a:highlight>
                          <a:latin typeface="Didact Gothic"/>
                          <a:ea typeface="Didact Gothic"/>
                          <a:cs typeface="Didact Gothic"/>
                          <a:sym typeface="Didact Gothic"/>
                        </a:rPr>
                        <a:t>Ahora agregamos un título</a:t>
                      </a:r>
                      <a:endParaRPr sz="1500" dirty="0">
                        <a:solidFill>
                          <a:srgbClr val="FFFFFF"/>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500" dirty="0">
                          <a:solidFill>
                            <a:srgbClr val="FFFF00"/>
                          </a:solidFill>
                          <a:highlight>
                            <a:srgbClr val="000000"/>
                          </a:highlight>
                          <a:latin typeface="Didact Gothic"/>
                          <a:ea typeface="Didact Gothic"/>
                          <a:cs typeface="Didact Gothic"/>
                          <a:sym typeface="Didact Gothic"/>
                        </a:rPr>
                        <a:t>6bcff19 </a:t>
                      </a:r>
                      <a:r>
                        <a:rPr lang="es" sz="1500" dirty="0">
                          <a:solidFill>
                            <a:srgbClr val="FFFFFF"/>
                          </a:solidFill>
                          <a:latin typeface="Didact Gothic"/>
                          <a:ea typeface="Didact Gothic"/>
                          <a:cs typeface="Didact Gothic"/>
                          <a:sym typeface="Didact Gothic"/>
                        </a:rPr>
                        <a:t>Agregar un texto al index.html</a:t>
                      </a:r>
                      <a:endParaRPr sz="1500" dirty="0">
                        <a:solidFill>
                          <a:srgbClr val="FFFFFF"/>
                        </a:solidFill>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FFFF00"/>
                          </a:solidFill>
                          <a:highlight>
                            <a:srgbClr val="000000"/>
                          </a:highlight>
                          <a:latin typeface="Didact Gothic"/>
                          <a:ea typeface="Didact Gothic"/>
                          <a:cs typeface="Didact Gothic"/>
                          <a:sym typeface="Didact Gothic"/>
                        </a:rPr>
                        <a:t>41e6121 </a:t>
                      </a:r>
                      <a:r>
                        <a:rPr lang="es" sz="1500" dirty="0">
                          <a:solidFill>
                            <a:srgbClr val="00FFFF"/>
                          </a:solidFill>
                          <a:highlight>
                            <a:srgbClr val="000000"/>
                          </a:highlight>
                          <a:latin typeface="Didact Gothic"/>
                          <a:ea typeface="Didact Gothic"/>
                          <a:cs typeface="Didact Gothic"/>
                          <a:sym typeface="Didact Gothic"/>
                        </a:rPr>
                        <a:t>(master) </a:t>
                      </a:r>
                      <a:r>
                        <a:rPr lang="es" sz="1500" dirty="0">
                          <a:solidFill>
                            <a:srgbClr val="FFFFFF"/>
                          </a:solidFill>
                          <a:highlight>
                            <a:srgbClr val="000000"/>
                          </a:highlight>
                          <a:latin typeface="Didact Gothic"/>
                          <a:ea typeface="Didact Gothic"/>
                          <a:cs typeface="Didact Gothic"/>
                          <a:sym typeface="Didact Gothic"/>
                        </a:rPr>
                        <a:t>Primer archivo del repositorio</a:t>
                      </a:r>
                      <a:endParaRPr sz="1500" dirty="0">
                        <a:solidFill>
                          <a:srgbClr val="FFFFFF"/>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dirty="0">
                          <a:solidFill>
                            <a:srgbClr val="00FF00"/>
                          </a:solidFill>
                          <a:highlight>
                            <a:schemeClr val="dk1"/>
                          </a:highlight>
                          <a:latin typeface="Didact Gothic"/>
                          <a:ea typeface="Didact Gothic"/>
                          <a:cs typeface="Didact Gothic"/>
                          <a:sym typeface="Didact Gothic"/>
                        </a:rPr>
                        <a:t>john@MyShopSolutions</a:t>
                      </a:r>
                      <a:r>
                        <a:rPr lang="es" sz="1500" dirty="0">
                          <a:solidFill>
                            <a:srgbClr val="FF00FF"/>
                          </a:solidFill>
                          <a:highlight>
                            <a:schemeClr val="dk1"/>
                          </a:highlight>
                          <a:latin typeface="Didact Gothic"/>
                          <a:ea typeface="Didact Gothic"/>
                          <a:cs typeface="Didact Gothic"/>
                          <a:sym typeface="Didact Gothic"/>
                        </a:rPr>
                        <a:t> :~</a:t>
                      </a:r>
                      <a:r>
                        <a:rPr lang="es" sz="1500" dirty="0">
                          <a:solidFill>
                            <a:srgbClr val="FFFF00"/>
                          </a:solidFill>
                          <a:highlight>
                            <a:schemeClr val="dk1"/>
                          </a:highlight>
                          <a:latin typeface="Didact Gothic"/>
                          <a:ea typeface="Didact Gothic"/>
                          <a:cs typeface="Didact Gothic"/>
                          <a:sym typeface="Didact Gothic"/>
                        </a:rPr>
                        <a:t>/Documents/Proyectos_Coder/mi_repositorio</a:t>
                      </a:r>
                      <a:r>
                        <a:rPr lang="es" sz="1500" dirty="0">
                          <a:solidFill>
                            <a:srgbClr val="F3F3F3"/>
                          </a:solidFill>
                          <a:highlight>
                            <a:schemeClr val="dk1"/>
                          </a:highlight>
                          <a:latin typeface="Didact Gothic"/>
                          <a:ea typeface="Didact Gothic"/>
                          <a:cs typeface="Didact Gothic"/>
                          <a:sym typeface="Didact Gothic"/>
                        </a:rPr>
                        <a:t>$ </a:t>
                      </a:r>
                      <a:endParaRPr sz="1500" dirty="0">
                        <a:solidFill>
                          <a:srgbClr val="999999"/>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29"/>
          <p:cNvSpPr txBox="1"/>
          <p:nvPr/>
        </p:nvSpPr>
        <p:spPr>
          <a:xfrm>
            <a:off x="132150" y="601150"/>
            <a:ext cx="8504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checkout: mover a un commit</a:t>
            </a:r>
            <a:endParaRPr sz="4000" b="1">
              <a:solidFill>
                <a:schemeClr val="dk1"/>
              </a:solidFill>
              <a:latin typeface="DM Sans"/>
              <a:ea typeface="DM Sans"/>
              <a:cs typeface="DM Sans"/>
              <a:sym typeface="DM Sans"/>
            </a:endParaRPr>
          </a:p>
        </p:txBody>
      </p:sp>
      <p:graphicFrame>
        <p:nvGraphicFramePr>
          <p:cNvPr id="684" name="Google Shape;684;p129"/>
          <p:cNvGraphicFramePr/>
          <p:nvPr/>
        </p:nvGraphicFramePr>
        <p:xfrm>
          <a:off x="713200" y="1822075"/>
          <a:ext cx="7342000" cy="2895075"/>
        </p:xfrm>
        <a:graphic>
          <a:graphicData uri="http://schemas.openxmlformats.org/drawingml/2006/table">
            <a:tbl>
              <a:tblPr>
                <a:noFill/>
                <a:tableStyleId>{18055FA4-2E1A-43B5-AD09-1C5DB9DC31B0}</a:tableStyleId>
              </a:tblPr>
              <a:tblGrid>
                <a:gridCol w="7342000">
                  <a:extLst>
                    <a:ext uri="{9D8B030D-6E8A-4147-A177-3AD203B41FA5}">
                      <a16:colId xmlns:a16="http://schemas.microsoft.com/office/drawing/2014/main" val="20000"/>
                    </a:ext>
                  </a:extLst>
                </a:gridCol>
              </a:tblGrid>
              <a:tr h="2895075">
                <a:tc>
                  <a:txBody>
                    <a:bodyPr/>
                    <a:lstStyle/>
                    <a:p>
                      <a:pPr marL="0" lvl="0" indent="0" algn="l" rtl="0">
                        <a:spcBef>
                          <a:spcPts val="0"/>
                        </a:spcBef>
                        <a:spcAft>
                          <a:spcPts val="0"/>
                        </a:spcAft>
                        <a:buNone/>
                      </a:pPr>
                      <a:r>
                        <a:rPr lang="es" sz="1200">
                          <a:solidFill>
                            <a:srgbClr val="999999"/>
                          </a:solidFill>
                          <a:highlight>
                            <a:schemeClr val="dk1"/>
                          </a:highlight>
                          <a:latin typeface="Didact Gothic"/>
                          <a:ea typeface="Didact Gothic"/>
                          <a:cs typeface="Didact Gothic"/>
                          <a:sym typeface="Didact Gothic"/>
                        </a:rPr>
                        <a:t>/* Supongamos que me equivoqué en agregar el título, quiero volver al punto anterior del texto, busco el número de commit y muevo hacia ese punto */</a:t>
                      </a:r>
                      <a:endParaRPr sz="1200">
                        <a:solidFill>
                          <a:srgbClr val="999999"/>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sz="1200">
                          <a:solidFill>
                            <a:srgbClr val="00FF00"/>
                          </a:solidFill>
                          <a:highlight>
                            <a:schemeClr val="dk1"/>
                          </a:highlight>
                          <a:latin typeface="Didact Gothic"/>
                          <a:ea typeface="Didact Gothic"/>
                          <a:cs typeface="Didact Gothic"/>
                          <a:sym typeface="Didact Gothic"/>
                        </a:rPr>
                        <a:t>john@MyShopSolutions</a:t>
                      </a:r>
                      <a:r>
                        <a:rPr lang="es" sz="1200">
                          <a:solidFill>
                            <a:srgbClr val="FF00FF"/>
                          </a:solidFill>
                          <a:highlight>
                            <a:schemeClr val="dk1"/>
                          </a:highlight>
                          <a:latin typeface="Didact Gothic"/>
                          <a:ea typeface="Didact Gothic"/>
                          <a:cs typeface="Didact Gothic"/>
                          <a:sym typeface="Didact Gothic"/>
                        </a:rPr>
                        <a:t> :~</a:t>
                      </a:r>
                      <a:r>
                        <a:rPr lang="es" sz="1200">
                          <a:solidFill>
                            <a:srgbClr val="FFFF00"/>
                          </a:solidFill>
                          <a:highlight>
                            <a:schemeClr val="dk1"/>
                          </a:highlight>
                          <a:latin typeface="Didact Gothic"/>
                          <a:ea typeface="Didact Gothic"/>
                          <a:cs typeface="Didact Gothic"/>
                          <a:sym typeface="Didact Gothic"/>
                        </a:rPr>
                        <a:t>/Documents/Proyectos_Coder/mi_repositorio</a:t>
                      </a:r>
                      <a:r>
                        <a:rPr lang="es" sz="1200">
                          <a:solidFill>
                            <a:srgbClr val="F3F3F3"/>
                          </a:solidFill>
                          <a:highlight>
                            <a:srgbClr val="000000"/>
                          </a:highlight>
                          <a:latin typeface="Didact Gothic"/>
                          <a:ea typeface="Didact Gothic"/>
                          <a:cs typeface="Didact Gothic"/>
                          <a:sym typeface="Didact Gothic"/>
                        </a:rPr>
                        <a:t>$ git checkout </a:t>
                      </a:r>
                      <a:r>
                        <a:rPr lang="es" sz="1200">
                          <a:solidFill>
                            <a:srgbClr val="FFFFFF"/>
                          </a:solidFill>
                          <a:highlight>
                            <a:schemeClr val="dk1"/>
                          </a:highlight>
                          <a:latin typeface="Didact Gothic"/>
                          <a:ea typeface="Didact Gothic"/>
                          <a:cs typeface="Didact Gothic"/>
                          <a:sym typeface="Didact Gothic"/>
                        </a:rPr>
                        <a:t>6bcff19</a:t>
                      </a:r>
                      <a:endParaRPr sz="1200">
                        <a:solidFill>
                          <a:srgbClr val="FFFFFF"/>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Note: checking out </a:t>
                      </a:r>
                      <a:r>
                        <a:rPr lang="es" sz="1200">
                          <a:solidFill>
                            <a:srgbClr val="FFFFFF"/>
                          </a:solidFill>
                          <a:highlight>
                            <a:schemeClr val="dk1"/>
                          </a:highlight>
                          <a:latin typeface="Didact Gothic"/>
                          <a:ea typeface="Didact Gothic"/>
                          <a:cs typeface="Didact Gothic"/>
                          <a:sym typeface="Didact Gothic"/>
                        </a:rPr>
                        <a:t>6bcff19</a:t>
                      </a:r>
                      <a:r>
                        <a:rPr lang="es" sz="1200">
                          <a:solidFill>
                            <a:srgbClr val="F3F3F3"/>
                          </a:solidFill>
                          <a:highlight>
                            <a:srgbClr val="000000"/>
                          </a:highlight>
                          <a:latin typeface="Didact Gothic"/>
                          <a:ea typeface="Didact Gothic"/>
                          <a:cs typeface="Didact Gothic"/>
                          <a:sym typeface="Didact Gothic"/>
                        </a:rPr>
                        <a:t>.</a:t>
                      </a: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You are in 'detached HEAD' state. You can look around, make experimental</a:t>
                      </a: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changes and commit them, and you can discard any commits you make in this</a:t>
                      </a: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state without impacting any branches by performing another checkout.</a:t>
                      </a: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If you want to create a new branch to retain commits you create, you may</a:t>
                      </a: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do so (now or later) by using -b with the checkout command again. Example:</a:t>
                      </a: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  git checkout -b &lt;new-branch-name&gt;</a:t>
                      </a: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endParaRPr sz="12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HEAD is now at </a:t>
                      </a:r>
                      <a:r>
                        <a:rPr lang="es" sz="1200">
                          <a:solidFill>
                            <a:srgbClr val="FFFFFF"/>
                          </a:solidFill>
                          <a:highlight>
                            <a:schemeClr val="dk1"/>
                          </a:highlight>
                          <a:latin typeface="Didact Gothic"/>
                          <a:ea typeface="Didact Gothic"/>
                          <a:cs typeface="Didact Gothic"/>
                          <a:sym typeface="Didact Gothic"/>
                        </a:rPr>
                        <a:t>6bcff19</a:t>
                      </a:r>
                      <a:r>
                        <a:rPr lang="es" sz="1200">
                          <a:solidFill>
                            <a:srgbClr val="F3F3F3"/>
                          </a:solidFill>
                          <a:highlight>
                            <a:srgbClr val="000000"/>
                          </a:highlight>
                          <a:latin typeface="Didact Gothic"/>
                          <a:ea typeface="Didact Gothic"/>
                          <a:cs typeface="Didact Gothic"/>
                          <a:sym typeface="Didact Gothic"/>
                        </a:rPr>
                        <a:t>... Agregar un texto al index.html</a:t>
                      </a:r>
                      <a:endParaRPr sz="1200">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30"/>
          <p:cNvSpPr txBox="1"/>
          <p:nvPr/>
        </p:nvSpPr>
        <p:spPr>
          <a:xfrm>
            <a:off x="132150" y="601150"/>
            <a:ext cx="8504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checkout: movernos a un commit</a:t>
            </a:r>
            <a:endParaRPr sz="4000" b="1">
              <a:solidFill>
                <a:schemeClr val="dk1"/>
              </a:solidFill>
              <a:latin typeface="DM Sans"/>
              <a:ea typeface="DM Sans"/>
              <a:cs typeface="DM Sans"/>
              <a:sym typeface="DM Sans"/>
            </a:endParaRPr>
          </a:p>
        </p:txBody>
      </p:sp>
      <p:graphicFrame>
        <p:nvGraphicFramePr>
          <p:cNvPr id="690" name="Google Shape;690;p130"/>
          <p:cNvGraphicFramePr/>
          <p:nvPr/>
        </p:nvGraphicFramePr>
        <p:xfrm>
          <a:off x="382275" y="2097150"/>
          <a:ext cx="8379450" cy="2233950"/>
        </p:xfrm>
        <a:graphic>
          <a:graphicData uri="http://schemas.openxmlformats.org/drawingml/2006/table">
            <a:tbl>
              <a:tblPr>
                <a:noFill/>
                <a:tableStyleId>{18055FA4-2E1A-43B5-AD09-1C5DB9DC31B0}</a:tableStyleId>
              </a:tblPr>
              <a:tblGrid>
                <a:gridCol w="8379450">
                  <a:extLst>
                    <a:ext uri="{9D8B030D-6E8A-4147-A177-3AD203B41FA5}">
                      <a16:colId xmlns:a16="http://schemas.microsoft.com/office/drawing/2014/main" val="20000"/>
                    </a:ext>
                  </a:extLst>
                </a:gridCol>
              </a:tblGrid>
              <a:tr h="2233950">
                <a:tc>
                  <a:txBody>
                    <a:bodyPr/>
                    <a:lstStyle/>
                    <a:p>
                      <a:pPr marL="0" lvl="0" indent="0" algn="l" rtl="0">
                        <a:spcBef>
                          <a:spcPts val="0"/>
                        </a:spcBef>
                        <a:spcAft>
                          <a:spcPts val="0"/>
                        </a:spcAft>
                        <a:buNone/>
                      </a:pPr>
                      <a:r>
                        <a:rPr lang="es" sz="1800">
                          <a:solidFill>
                            <a:srgbClr val="999999"/>
                          </a:solidFill>
                          <a:highlight>
                            <a:schemeClr val="dk1"/>
                          </a:highlight>
                          <a:latin typeface="Didact Gothic"/>
                          <a:ea typeface="Didact Gothic"/>
                          <a:cs typeface="Didact Gothic"/>
                          <a:sym typeface="Didact Gothic"/>
                        </a:rPr>
                        <a:t>/* Si verifico donde estoy parado co git branch se puede observar que se está en el commit y el index.html ha cambiado*/</a:t>
                      </a:r>
                      <a:endParaRPr sz="1800">
                        <a:solidFill>
                          <a:srgbClr val="999999"/>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rgbClr val="000000"/>
                          </a:highlight>
                          <a:latin typeface="Didact Gothic"/>
                          <a:ea typeface="Didact Gothic"/>
                          <a:cs typeface="Didact Gothic"/>
                          <a:sym typeface="Didact Gothic"/>
                        </a:rPr>
                        <a:t>$ git branch</a:t>
                      </a:r>
                      <a:endParaRPr sz="18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800">
                          <a:solidFill>
                            <a:srgbClr val="00FFFF"/>
                          </a:solidFill>
                          <a:highlight>
                            <a:srgbClr val="000000"/>
                          </a:highlight>
                          <a:latin typeface="Didact Gothic"/>
                          <a:ea typeface="Didact Gothic"/>
                          <a:cs typeface="Didact Gothic"/>
                          <a:sym typeface="Didact Gothic"/>
                        </a:rPr>
                        <a:t>* (HEAD detached at 6bcff19)</a:t>
                      </a:r>
                      <a:endParaRPr sz="1800">
                        <a:solidFill>
                          <a:srgbClr val="00FFFF"/>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master</a:t>
                      </a:r>
                      <a:endParaRPr sz="18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nueva_rama</a:t>
                      </a:r>
                      <a:endParaRPr sz="18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chemeClr val="dk1"/>
                          </a:highlight>
                          <a:latin typeface="Didact Gothic"/>
                          <a:ea typeface="Didact Gothic"/>
                          <a:cs typeface="Didact Gothic"/>
                          <a:sym typeface="Didact Gothic"/>
                        </a:rPr>
                        <a:t>$</a:t>
                      </a:r>
                      <a:endParaRPr sz="1800">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3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Git: fusionar (merge)</a:t>
            </a:r>
            <a:endParaRPr sz="4000" b="1" dirty="0">
              <a:solidFill>
                <a:schemeClr val="dk1"/>
              </a:solidFill>
              <a:latin typeface="DM Sans"/>
              <a:ea typeface="DM Sans"/>
              <a:cs typeface="DM Sans"/>
              <a:sym typeface="DM Sans"/>
            </a:endParaRPr>
          </a:p>
        </p:txBody>
      </p:sp>
      <p:sp>
        <p:nvSpPr>
          <p:cNvPr id="696" name="Google Shape;696;p131"/>
          <p:cNvSpPr txBox="1"/>
          <p:nvPr/>
        </p:nvSpPr>
        <p:spPr>
          <a:xfrm>
            <a:off x="473350" y="1908175"/>
            <a:ext cx="3834600" cy="1639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Una vez que tenemos una rama (o más), podemos experimentar características nuevas.</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sz="1350">
                <a:solidFill>
                  <a:schemeClr val="dk1"/>
                </a:solidFill>
                <a:latin typeface="DM Sans"/>
                <a:ea typeface="DM Sans"/>
                <a:cs typeface="DM Sans"/>
                <a:sym typeface="DM Sans"/>
              </a:rPr>
              <a:t>Para luego </a:t>
            </a:r>
            <a:r>
              <a:rPr lang="es" sz="1350" b="1">
                <a:solidFill>
                  <a:schemeClr val="dk1"/>
                </a:solidFill>
                <a:latin typeface="DM Sans"/>
                <a:ea typeface="DM Sans"/>
                <a:cs typeface="DM Sans"/>
                <a:sym typeface="DM Sans"/>
              </a:rPr>
              <a:t>FUSIONARLAS</a:t>
            </a:r>
            <a:r>
              <a:rPr lang="es" sz="1350">
                <a:solidFill>
                  <a:schemeClr val="dk1"/>
                </a:solidFill>
                <a:latin typeface="DM Sans"/>
                <a:ea typeface="DM Sans"/>
                <a:cs typeface="DM Sans"/>
                <a:sym typeface="DM Sans"/>
              </a:rPr>
              <a:t> con la rama </a:t>
            </a:r>
            <a:r>
              <a:rPr lang="es" sz="1350" b="1">
                <a:solidFill>
                  <a:schemeClr val="dk1"/>
                </a:solidFill>
                <a:latin typeface="DM Sans"/>
                <a:ea typeface="DM Sans"/>
                <a:cs typeface="DM Sans"/>
                <a:sym typeface="DM Sans"/>
              </a:rPr>
              <a:t>MASTER</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continuación veamos cómo hacerlo…</a:t>
            </a:r>
            <a:endParaRPr sz="1350">
              <a:solidFill>
                <a:schemeClr val="dk1"/>
              </a:solidFill>
              <a:latin typeface="DM Sans"/>
              <a:ea typeface="DM Sans"/>
              <a:cs typeface="DM Sans"/>
              <a:sym typeface="DM Sans"/>
            </a:endParaRPr>
          </a:p>
        </p:txBody>
      </p:sp>
      <p:pic>
        <p:nvPicPr>
          <p:cNvPr id="697" name="Google Shape;697;p131"/>
          <p:cNvPicPr preferRelativeResize="0"/>
          <p:nvPr/>
        </p:nvPicPr>
        <p:blipFill>
          <a:blip r:embed="rId3">
            <a:alphaModFix/>
          </a:blip>
          <a:stretch>
            <a:fillRect/>
          </a:stretch>
        </p:blipFill>
        <p:spPr>
          <a:xfrm>
            <a:off x="4572000" y="1313124"/>
            <a:ext cx="4220143" cy="32511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Merge</a:t>
            </a:r>
            <a:endParaRPr sz="4000" b="1">
              <a:solidFill>
                <a:schemeClr val="dk1"/>
              </a:solidFill>
              <a:latin typeface="DM Sans"/>
              <a:ea typeface="DM Sans"/>
              <a:cs typeface="DM Sans"/>
              <a:sym typeface="DM Sans"/>
            </a:endParaRPr>
          </a:p>
        </p:txBody>
      </p:sp>
      <p:graphicFrame>
        <p:nvGraphicFramePr>
          <p:cNvPr id="703" name="Google Shape;703;p132"/>
          <p:cNvGraphicFramePr/>
          <p:nvPr/>
        </p:nvGraphicFramePr>
        <p:xfrm>
          <a:off x="242850" y="1287263"/>
          <a:ext cx="8658275" cy="3327400"/>
        </p:xfrm>
        <a:graphic>
          <a:graphicData uri="http://schemas.openxmlformats.org/drawingml/2006/table">
            <a:tbl>
              <a:tblPr>
                <a:noFill/>
                <a:tableStyleId>{18055FA4-2E1A-43B5-AD09-1C5DB9DC31B0}</a:tableStyleId>
              </a:tblPr>
              <a:tblGrid>
                <a:gridCol w="8658275">
                  <a:extLst>
                    <a:ext uri="{9D8B030D-6E8A-4147-A177-3AD203B41FA5}">
                      <a16:colId xmlns:a16="http://schemas.microsoft.com/office/drawing/2014/main" val="20000"/>
                    </a:ext>
                  </a:extLst>
                </a:gridCol>
              </a:tblGrid>
              <a:tr h="2328975">
                <a:tc>
                  <a:txBody>
                    <a:bodyPr/>
                    <a:lstStyle/>
                    <a:p>
                      <a:pPr marL="0" lvl="0" indent="0" algn="l" rtl="0">
                        <a:spcBef>
                          <a:spcPts val="0"/>
                        </a:spcBef>
                        <a:spcAft>
                          <a:spcPts val="0"/>
                        </a:spcAft>
                        <a:buNone/>
                      </a:pPr>
                      <a:r>
                        <a:rPr lang="es" sz="1500">
                          <a:solidFill>
                            <a:srgbClr val="999999"/>
                          </a:solidFill>
                          <a:highlight>
                            <a:schemeClr val="dk1"/>
                          </a:highlight>
                          <a:latin typeface="Didact Gothic"/>
                          <a:ea typeface="Didact Gothic"/>
                          <a:cs typeface="Didact Gothic"/>
                          <a:sym typeface="Didact Gothic"/>
                        </a:rPr>
                        <a:t>/* Paso 1: Ubicarse en la rama master, que es a donde quiero fusionar los cambios usando el comando de git checkout master. */</a:t>
                      </a:r>
                      <a:endParaRPr sz="1500">
                        <a:solidFill>
                          <a:srgbClr val="999999"/>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git checkout master</a:t>
                      </a:r>
                      <a:endParaRPr sz="1500">
                        <a:solidFill>
                          <a:srgbClr val="999999"/>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999999"/>
                          </a:solidFill>
                          <a:highlight>
                            <a:schemeClr val="dk1"/>
                          </a:highlight>
                          <a:latin typeface="Didact Gothic"/>
                          <a:ea typeface="Didact Gothic"/>
                          <a:cs typeface="Didact Gothic"/>
                          <a:sym typeface="Didact Gothic"/>
                        </a:rPr>
                        <a:t>/* Paso 2: Verificar que estoy en master con git branch. Se puede observar en el archivo de index.html que no tiene ni título ni texto. */</a:t>
                      </a:r>
                      <a:endParaRPr sz="1500">
                        <a:solidFill>
                          <a:srgbClr val="999999"/>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git branch</a:t>
                      </a:r>
                      <a:endParaRPr sz="150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00FFFF"/>
                          </a:solidFill>
                          <a:highlight>
                            <a:schemeClr val="dk1"/>
                          </a:highlight>
                          <a:latin typeface="Didact Gothic"/>
                          <a:ea typeface="Didact Gothic"/>
                          <a:cs typeface="Didact Gothic"/>
                          <a:sym typeface="Didact Gothic"/>
                        </a:rPr>
                        <a:t>*master</a:t>
                      </a:r>
                      <a:endParaRPr sz="1500">
                        <a:solidFill>
                          <a:srgbClr val="00FFFF"/>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Nueva_rama</a:t>
                      </a:r>
                      <a:endParaRPr sz="1500">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500">
                          <a:solidFill>
                            <a:srgbClr val="999999"/>
                          </a:solidFill>
                          <a:highlight>
                            <a:schemeClr val="dk1"/>
                          </a:highlight>
                          <a:latin typeface="Didact Gothic"/>
                          <a:ea typeface="Didact Gothic"/>
                          <a:cs typeface="Didact Gothic"/>
                          <a:sym typeface="Didact Gothic"/>
                        </a:rPr>
                        <a:t>/* Paso 3: Realizar la fusión. Hacer el merge con el comando </a:t>
                      </a:r>
                      <a:r>
                        <a:rPr lang="es" sz="1500" b="1">
                          <a:solidFill>
                            <a:srgbClr val="999999"/>
                          </a:solidFill>
                          <a:highlight>
                            <a:schemeClr val="dk1"/>
                          </a:highlight>
                          <a:latin typeface="Didact Gothic"/>
                          <a:ea typeface="Didact Gothic"/>
                          <a:cs typeface="Didact Gothic"/>
                          <a:sym typeface="Didact Gothic"/>
                        </a:rPr>
                        <a:t>git merge nueva_rama*/</a:t>
                      </a:r>
                      <a:endParaRPr sz="1500" b="1">
                        <a:solidFill>
                          <a:srgbClr val="999999"/>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a:t>
                      </a:r>
                      <a:r>
                        <a:rPr lang="es" sz="1500">
                          <a:solidFill>
                            <a:srgbClr val="F3F3F3"/>
                          </a:solidFill>
                          <a:highlight>
                            <a:srgbClr val="000000"/>
                          </a:highlight>
                          <a:latin typeface="Didact Gothic"/>
                          <a:ea typeface="Didact Gothic"/>
                          <a:cs typeface="Didact Gothic"/>
                          <a:sym typeface="Didact Gothic"/>
                        </a:rPr>
                        <a:t>  git merge nueva_rama</a:t>
                      </a:r>
                      <a:endParaRPr sz="15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500">
                          <a:solidFill>
                            <a:srgbClr val="F3F3F3"/>
                          </a:solidFill>
                          <a:highlight>
                            <a:srgbClr val="000000"/>
                          </a:highlight>
                          <a:latin typeface="Didact Gothic"/>
                          <a:ea typeface="Didact Gothic"/>
                          <a:cs typeface="Didact Gothic"/>
                          <a:sym typeface="Didact Gothic"/>
                        </a:rPr>
                        <a:t>Updating 41e6121..fc59b88</a:t>
                      </a:r>
                      <a:endParaRPr sz="15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500">
                          <a:solidFill>
                            <a:srgbClr val="F3F3F3"/>
                          </a:solidFill>
                          <a:highlight>
                            <a:srgbClr val="000000"/>
                          </a:highlight>
                          <a:latin typeface="Didact Gothic"/>
                          <a:ea typeface="Didact Gothic"/>
                          <a:cs typeface="Didact Gothic"/>
                          <a:sym typeface="Didact Gothic"/>
                        </a:rPr>
                        <a:t>Fast-forward</a:t>
                      </a:r>
                      <a:endParaRPr sz="15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sz="1500">
                          <a:solidFill>
                            <a:srgbClr val="F3F3F3"/>
                          </a:solidFill>
                          <a:highlight>
                            <a:srgbClr val="000000"/>
                          </a:highlight>
                          <a:latin typeface="Didact Gothic"/>
                          <a:ea typeface="Didact Gothic"/>
                          <a:cs typeface="Didact Gothic"/>
                          <a:sym typeface="Didact Gothic"/>
                        </a:rPr>
                        <a:t> index.html | 2 ++</a:t>
                      </a:r>
                      <a:endParaRPr sz="150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1 file changed, 2 insertions(+)</a:t>
                      </a:r>
                      <a:endParaRPr sz="1500">
                        <a:solidFill>
                          <a:srgbClr val="F3F3F3"/>
                        </a:solidFill>
                        <a:highlight>
                          <a:srgbClr val="000000"/>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3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Ejemplo en vivo</a:t>
            </a:r>
            <a:endParaRPr sz="3500" b="1">
              <a:solidFill>
                <a:srgbClr val="EAFF6A"/>
              </a:solidFill>
              <a:latin typeface="DM Sans"/>
              <a:ea typeface="DM Sans"/>
              <a:cs typeface="DM Sans"/>
              <a:sym typeface="DM Sans"/>
            </a:endParaRPr>
          </a:p>
        </p:txBody>
      </p:sp>
      <p:sp>
        <p:nvSpPr>
          <p:cNvPr id="709" name="Google Shape;709;p133"/>
          <p:cNvSpPr txBox="1"/>
          <p:nvPr/>
        </p:nvSpPr>
        <p:spPr>
          <a:xfrm>
            <a:off x="473350" y="1626100"/>
            <a:ext cx="7169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r>
              <a:rPr lang="es" sz="2500">
                <a:solidFill>
                  <a:srgbClr val="B7B7B7"/>
                </a:solidFill>
                <a:latin typeface="DM Sans"/>
                <a:ea typeface="DM Sans"/>
                <a:cs typeface="DM Sans"/>
                <a:sym typeface="DM Sans"/>
              </a:rPr>
              <a:t>Vamos a crear una </a:t>
            </a:r>
            <a:r>
              <a:rPr lang="es" sz="2500">
                <a:solidFill>
                  <a:schemeClr val="accent6"/>
                </a:solidFill>
                <a:latin typeface="DM Sans"/>
                <a:ea typeface="DM Sans"/>
                <a:cs typeface="DM Sans"/>
                <a:sym typeface="DM Sans"/>
              </a:rPr>
              <a:t>rama</a:t>
            </a:r>
            <a:r>
              <a:rPr lang="es" sz="2500">
                <a:solidFill>
                  <a:srgbClr val="B7B7B7"/>
                </a:solidFill>
                <a:latin typeface="DM Sans"/>
                <a:ea typeface="DM Sans"/>
                <a:cs typeface="DM Sans"/>
                <a:sym typeface="DM Sans"/>
              </a:rPr>
              <a:t> para </a:t>
            </a:r>
            <a:r>
              <a:rPr lang="es" sz="2500">
                <a:solidFill>
                  <a:schemeClr val="accent6"/>
                </a:solidFill>
                <a:latin typeface="DM Sans"/>
                <a:ea typeface="DM Sans"/>
                <a:cs typeface="DM Sans"/>
                <a:sym typeface="DM Sans"/>
              </a:rPr>
              <a:t>listar commits en GIT</a:t>
            </a:r>
            <a:r>
              <a:rPr lang="es" sz="2500">
                <a:solidFill>
                  <a:srgbClr val="B7B7B7"/>
                </a:solidFill>
                <a:latin typeface="DM Sans"/>
                <a:ea typeface="DM Sans"/>
                <a:cs typeface="DM Sans"/>
                <a:sym typeface="DM Sans"/>
              </a:rPr>
              <a:t>.</a:t>
            </a:r>
            <a:endParaRPr sz="2500" b="1">
              <a:solidFill>
                <a:srgbClr val="B7B7B7"/>
              </a:solidFill>
              <a:latin typeface="Helvetica Neue"/>
              <a:ea typeface="Helvetica Neue"/>
              <a:cs typeface="Helvetica Neue"/>
              <a:sym typeface="Helvetica Neue"/>
            </a:endParaRPr>
          </a:p>
          <a:p>
            <a:pPr marL="0" lvl="0" indent="0" algn="l" rtl="0">
              <a:spcBef>
                <a:spcPts val="0"/>
              </a:spcBef>
              <a:spcAft>
                <a:spcPts val="0"/>
              </a:spcAft>
              <a:buNone/>
            </a:pPr>
            <a:endParaRPr sz="2500" b="1">
              <a:solidFill>
                <a:srgbClr val="B7B7B7"/>
              </a:solidFill>
              <a:latin typeface="Helvetica Neue"/>
              <a:ea typeface="Helvetica Neue"/>
              <a:cs typeface="Helvetica Neue"/>
              <a:sym typeface="Helvetica Neue"/>
            </a:endParaRPr>
          </a:p>
        </p:txBody>
      </p:sp>
      <p:grpSp>
        <p:nvGrpSpPr>
          <p:cNvPr id="710" name="Google Shape;710;p133"/>
          <p:cNvGrpSpPr/>
          <p:nvPr/>
        </p:nvGrpSpPr>
        <p:grpSpPr>
          <a:xfrm>
            <a:off x="473351" y="619523"/>
            <a:ext cx="738900" cy="738900"/>
            <a:chOff x="473351" y="619523"/>
            <a:chExt cx="738900" cy="738900"/>
          </a:xfrm>
        </p:grpSpPr>
        <p:sp>
          <p:nvSpPr>
            <p:cNvPr id="711" name="Google Shape;711;p13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2" name="Google Shape;712;p13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3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Listar commits</a:t>
            </a:r>
            <a:endParaRPr sz="4000" b="1">
              <a:solidFill>
                <a:schemeClr val="dk1"/>
              </a:solidFill>
              <a:latin typeface="DM Sans"/>
              <a:ea typeface="DM Sans"/>
              <a:cs typeface="DM Sans"/>
              <a:sym typeface="DM Sans"/>
            </a:endParaRPr>
          </a:p>
        </p:txBody>
      </p:sp>
      <p:sp>
        <p:nvSpPr>
          <p:cNvPr id="718" name="Google Shape;718;p134"/>
          <p:cNvSpPr/>
          <p:nvPr/>
        </p:nvSpPr>
        <p:spPr>
          <a:xfrm>
            <a:off x="4278440" y="19604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4"/>
          <p:cNvSpPr/>
          <p:nvPr/>
        </p:nvSpPr>
        <p:spPr>
          <a:xfrm>
            <a:off x="6825776"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 name="Google Shape;720;p134"/>
          <p:cNvCxnSpPr>
            <a:stCxn id="721" idx="6"/>
            <a:endCxn id="718" idx="2"/>
          </p:cNvCxnSpPr>
          <p:nvPr/>
        </p:nvCxnSpPr>
        <p:spPr>
          <a:xfrm>
            <a:off x="2318213" y="2254029"/>
            <a:ext cx="1960200" cy="0"/>
          </a:xfrm>
          <a:prstGeom prst="straightConnector1">
            <a:avLst/>
          </a:prstGeom>
          <a:noFill/>
          <a:ln w="9525" cap="flat" cmpd="sng">
            <a:solidFill>
              <a:srgbClr val="EAFF6A"/>
            </a:solidFill>
            <a:prstDash val="solid"/>
            <a:round/>
            <a:headEnd type="none" w="med" len="med"/>
            <a:tailEnd type="none" w="med" len="med"/>
          </a:ln>
        </p:spPr>
      </p:cxnSp>
      <p:cxnSp>
        <p:nvCxnSpPr>
          <p:cNvPr id="722" name="Google Shape;722;p134"/>
          <p:cNvCxnSpPr>
            <a:stCxn id="718" idx="6"/>
            <a:endCxn id="719" idx="2"/>
          </p:cNvCxnSpPr>
          <p:nvPr/>
        </p:nvCxnSpPr>
        <p:spPr>
          <a:xfrm>
            <a:off x="4865540" y="2254004"/>
            <a:ext cx="1960200" cy="0"/>
          </a:xfrm>
          <a:prstGeom prst="straightConnector1">
            <a:avLst/>
          </a:prstGeom>
          <a:noFill/>
          <a:ln w="9525" cap="flat" cmpd="sng">
            <a:solidFill>
              <a:srgbClr val="EAFF6A"/>
            </a:solidFill>
            <a:prstDash val="solid"/>
            <a:round/>
            <a:headEnd type="none" w="med" len="med"/>
            <a:tailEnd type="none" w="med" len="med"/>
          </a:ln>
        </p:spPr>
      </p:cxnSp>
      <p:sp>
        <p:nvSpPr>
          <p:cNvPr id="723" name="Google Shape;723;p134"/>
          <p:cNvSpPr txBox="1"/>
          <p:nvPr/>
        </p:nvSpPr>
        <p:spPr>
          <a:xfrm>
            <a:off x="4364888"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2</a:t>
            </a:r>
            <a:endParaRPr sz="3000" b="1">
              <a:solidFill>
                <a:schemeClr val="dk1"/>
              </a:solidFill>
              <a:latin typeface="DM Sans"/>
              <a:ea typeface="DM Sans"/>
              <a:cs typeface="DM Sans"/>
              <a:sym typeface="DM Sans"/>
            </a:endParaRPr>
          </a:p>
        </p:txBody>
      </p:sp>
      <p:sp>
        <p:nvSpPr>
          <p:cNvPr id="724" name="Google Shape;724;p134"/>
          <p:cNvSpPr txBox="1"/>
          <p:nvPr/>
        </p:nvSpPr>
        <p:spPr>
          <a:xfrm>
            <a:off x="6912188"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3</a:t>
            </a:r>
            <a:endParaRPr sz="3000" b="1">
              <a:solidFill>
                <a:schemeClr val="dk1"/>
              </a:solidFill>
              <a:latin typeface="DM Sans"/>
              <a:ea typeface="DM Sans"/>
              <a:cs typeface="DM Sans"/>
              <a:sym typeface="DM Sans"/>
            </a:endParaRPr>
          </a:p>
        </p:txBody>
      </p:sp>
      <p:grpSp>
        <p:nvGrpSpPr>
          <p:cNvPr id="725" name="Google Shape;725;p134"/>
          <p:cNvGrpSpPr/>
          <p:nvPr/>
        </p:nvGrpSpPr>
        <p:grpSpPr>
          <a:xfrm>
            <a:off x="1731113" y="1953850"/>
            <a:ext cx="587100" cy="600300"/>
            <a:chOff x="1731113" y="1953850"/>
            <a:chExt cx="587100" cy="600300"/>
          </a:xfrm>
        </p:grpSpPr>
        <p:sp>
          <p:nvSpPr>
            <p:cNvPr id="721" name="Google Shape;721;p134"/>
            <p:cNvSpPr/>
            <p:nvPr/>
          </p:nvSpPr>
          <p:spPr>
            <a:xfrm>
              <a:off x="1731113"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4"/>
            <p:cNvSpPr txBox="1"/>
            <p:nvPr/>
          </p:nvSpPr>
          <p:spPr>
            <a:xfrm>
              <a:off x="1817525"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1</a:t>
              </a:r>
              <a:endParaRPr sz="3000" b="1">
                <a:solidFill>
                  <a:schemeClr val="dk1"/>
                </a:solidFill>
                <a:latin typeface="DM Sans"/>
                <a:ea typeface="DM Sans"/>
                <a:cs typeface="DM Sans"/>
                <a:sym typeface="DM Sans"/>
              </a:endParaRPr>
            </a:p>
          </p:txBody>
        </p:sp>
      </p:grpSp>
      <p:sp>
        <p:nvSpPr>
          <p:cNvPr id="727" name="Google Shape;727;p134"/>
          <p:cNvSpPr txBox="1"/>
          <p:nvPr/>
        </p:nvSpPr>
        <p:spPr>
          <a:xfrm>
            <a:off x="914725" y="2983575"/>
            <a:ext cx="2069100" cy="1065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350">
                <a:solidFill>
                  <a:schemeClr val="dk1"/>
                </a:solidFill>
                <a:latin typeface="DM Sans"/>
                <a:ea typeface="DM Sans"/>
                <a:cs typeface="DM Sans"/>
                <a:sym typeface="DM Sans"/>
              </a:rPr>
              <a:t>Crear una rama con git branch </a:t>
            </a:r>
            <a:r>
              <a:rPr lang="es" sz="1350" b="1">
                <a:solidFill>
                  <a:schemeClr val="dk1"/>
                </a:solidFill>
                <a:latin typeface="DM Sans"/>
                <a:ea typeface="DM Sans"/>
                <a:cs typeface="DM Sans"/>
                <a:sym typeface="DM Sans"/>
              </a:rPr>
              <a:t>nueva_rama</a:t>
            </a:r>
            <a:endParaRPr sz="1350" b="1">
              <a:solidFill>
                <a:schemeClr val="dk1"/>
              </a:solidFill>
              <a:latin typeface="DM Sans"/>
              <a:ea typeface="DM Sans"/>
              <a:cs typeface="DM Sans"/>
              <a:sym typeface="DM Sans"/>
            </a:endParaRPr>
          </a:p>
        </p:txBody>
      </p:sp>
      <p:sp>
        <p:nvSpPr>
          <p:cNvPr id="728" name="Google Shape;728;p134"/>
          <p:cNvSpPr txBox="1"/>
          <p:nvPr/>
        </p:nvSpPr>
        <p:spPr>
          <a:xfrm>
            <a:off x="3247000" y="2983575"/>
            <a:ext cx="2394000" cy="1065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350">
                <a:solidFill>
                  <a:schemeClr val="dk1"/>
                </a:solidFill>
                <a:latin typeface="DM Sans"/>
                <a:ea typeface="DM Sans"/>
                <a:cs typeface="DM Sans"/>
                <a:sym typeface="DM Sans"/>
              </a:rPr>
              <a:t>Cambiar de rama con git checkout </a:t>
            </a:r>
            <a:r>
              <a:rPr lang="es" sz="1350" b="1">
                <a:solidFill>
                  <a:schemeClr val="dk1"/>
                </a:solidFill>
                <a:latin typeface="DM Sans"/>
                <a:ea typeface="DM Sans"/>
                <a:cs typeface="DM Sans"/>
                <a:sym typeface="DM Sans"/>
              </a:rPr>
              <a:t>nueva_rama</a:t>
            </a:r>
            <a:endParaRPr sz="1350">
              <a:solidFill>
                <a:schemeClr val="dk1"/>
              </a:solidFill>
              <a:latin typeface="DM Sans"/>
              <a:ea typeface="DM Sans"/>
              <a:cs typeface="DM Sans"/>
              <a:sym typeface="DM Sans"/>
            </a:endParaRPr>
          </a:p>
        </p:txBody>
      </p:sp>
      <p:sp>
        <p:nvSpPr>
          <p:cNvPr id="729" name="Google Shape;729;p134"/>
          <p:cNvSpPr txBox="1"/>
          <p:nvPr/>
        </p:nvSpPr>
        <p:spPr>
          <a:xfrm>
            <a:off x="5904175" y="2983575"/>
            <a:ext cx="2265000" cy="10656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350">
                <a:solidFill>
                  <a:schemeClr val="dk1"/>
                </a:solidFill>
                <a:latin typeface="DM Sans"/>
                <a:ea typeface="DM Sans"/>
                <a:cs typeface="DM Sans"/>
                <a:sym typeface="DM Sans"/>
              </a:rPr>
              <a:t>Verificar que cambie de rama con git branch -l</a:t>
            </a:r>
            <a:endParaRPr sz="135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3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 a paso</a:t>
            </a:r>
            <a:endParaRPr sz="4000" b="1">
              <a:solidFill>
                <a:schemeClr val="dk1"/>
              </a:solidFill>
              <a:latin typeface="DM Sans"/>
              <a:ea typeface="DM Sans"/>
              <a:cs typeface="DM Sans"/>
              <a:sym typeface="DM Sans"/>
            </a:endParaRPr>
          </a:p>
        </p:txBody>
      </p:sp>
      <p:sp>
        <p:nvSpPr>
          <p:cNvPr id="735" name="Google Shape;735;p135"/>
          <p:cNvSpPr/>
          <p:nvPr/>
        </p:nvSpPr>
        <p:spPr>
          <a:xfrm>
            <a:off x="4278440" y="19604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5"/>
          <p:cNvSpPr/>
          <p:nvPr/>
        </p:nvSpPr>
        <p:spPr>
          <a:xfrm>
            <a:off x="6825776"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135"/>
          <p:cNvCxnSpPr>
            <a:stCxn id="738" idx="6"/>
            <a:endCxn id="735" idx="2"/>
          </p:cNvCxnSpPr>
          <p:nvPr/>
        </p:nvCxnSpPr>
        <p:spPr>
          <a:xfrm>
            <a:off x="2318213" y="2254029"/>
            <a:ext cx="1960200" cy="0"/>
          </a:xfrm>
          <a:prstGeom prst="straightConnector1">
            <a:avLst/>
          </a:prstGeom>
          <a:noFill/>
          <a:ln w="9525" cap="flat" cmpd="sng">
            <a:solidFill>
              <a:srgbClr val="EAFF6A"/>
            </a:solidFill>
            <a:prstDash val="solid"/>
            <a:round/>
            <a:headEnd type="none" w="med" len="med"/>
            <a:tailEnd type="none" w="med" len="med"/>
          </a:ln>
        </p:spPr>
      </p:cxnSp>
      <p:cxnSp>
        <p:nvCxnSpPr>
          <p:cNvPr id="739" name="Google Shape;739;p135"/>
          <p:cNvCxnSpPr>
            <a:stCxn id="735" idx="6"/>
            <a:endCxn id="736" idx="2"/>
          </p:cNvCxnSpPr>
          <p:nvPr/>
        </p:nvCxnSpPr>
        <p:spPr>
          <a:xfrm>
            <a:off x="4865540" y="2254004"/>
            <a:ext cx="1960200" cy="0"/>
          </a:xfrm>
          <a:prstGeom prst="straightConnector1">
            <a:avLst/>
          </a:prstGeom>
          <a:noFill/>
          <a:ln w="9525" cap="flat" cmpd="sng">
            <a:solidFill>
              <a:srgbClr val="EAFF6A"/>
            </a:solidFill>
            <a:prstDash val="solid"/>
            <a:round/>
            <a:headEnd type="none" w="med" len="med"/>
            <a:tailEnd type="none" w="med" len="med"/>
          </a:ln>
        </p:spPr>
      </p:cxnSp>
      <p:sp>
        <p:nvSpPr>
          <p:cNvPr id="740" name="Google Shape;740;p135"/>
          <p:cNvSpPr txBox="1"/>
          <p:nvPr/>
        </p:nvSpPr>
        <p:spPr>
          <a:xfrm>
            <a:off x="4364888"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5</a:t>
            </a:r>
            <a:endParaRPr sz="3000" b="1">
              <a:solidFill>
                <a:schemeClr val="dk1"/>
              </a:solidFill>
              <a:latin typeface="DM Sans"/>
              <a:ea typeface="DM Sans"/>
              <a:cs typeface="DM Sans"/>
              <a:sym typeface="DM Sans"/>
            </a:endParaRPr>
          </a:p>
        </p:txBody>
      </p:sp>
      <p:sp>
        <p:nvSpPr>
          <p:cNvPr id="741" name="Google Shape;741;p135"/>
          <p:cNvSpPr txBox="1"/>
          <p:nvPr/>
        </p:nvSpPr>
        <p:spPr>
          <a:xfrm>
            <a:off x="6912188"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6</a:t>
            </a:r>
            <a:endParaRPr sz="3000" b="1">
              <a:solidFill>
                <a:schemeClr val="dk1"/>
              </a:solidFill>
              <a:latin typeface="DM Sans"/>
              <a:ea typeface="DM Sans"/>
              <a:cs typeface="DM Sans"/>
              <a:sym typeface="DM Sans"/>
            </a:endParaRPr>
          </a:p>
        </p:txBody>
      </p:sp>
      <p:grpSp>
        <p:nvGrpSpPr>
          <p:cNvPr id="742" name="Google Shape;742;p135"/>
          <p:cNvGrpSpPr/>
          <p:nvPr/>
        </p:nvGrpSpPr>
        <p:grpSpPr>
          <a:xfrm>
            <a:off x="1731113" y="1953850"/>
            <a:ext cx="587100" cy="600300"/>
            <a:chOff x="1731113" y="1953850"/>
            <a:chExt cx="587100" cy="600300"/>
          </a:xfrm>
        </p:grpSpPr>
        <p:sp>
          <p:nvSpPr>
            <p:cNvPr id="738" name="Google Shape;738;p135"/>
            <p:cNvSpPr/>
            <p:nvPr/>
          </p:nvSpPr>
          <p:spPr>
            <a:xfrm>
              <a:off x="1731113"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5"/>
            <p:cNvSpPr txBox="1"/>
            <p:nvPr/>
          </p:nvSpPr>
          <p:spPr>
            <a:xfrm>
              <a:off x="1817525"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4</a:t>
              </a:r>
              <a:endParaRPr sz="3000" b="1">
                <a:solidFill>
                  <a:schemeClr val="dk1"/>
                </a:solidFill>
                <a:latin typeface="DM Sans"/>
                <a:ea typeface="DM Sans"/>
                <a:cs typeface="DM Sans"/>
                <a:sym typeface="DM Sans"/>
              </a:endParaRPr>
            </a:p>
          </p:txBody>
        </p:sp>
      </p:grpSp>
      <p:sp>
        <p:nvSpPr>
          <p:cNvPr id="744" name="Google Shape;744;p135"/>
          <p:cNvSpPr txBox="1"/>
          <p:nvPr/>
        </p:nvSpPr>
        <p:spPr>
          <a:xfrm>
            <a:off x="914725" y="3084225"/>
            <a:ext cx="2129400" cy="1065600"/>
          </a:xfrm>
          <a:prstGeom prst="rect">
            <a:avLst/>
          </a:prstGeom>
          <a:no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sz="1350">
                <a:solidFill>
                  <a:schemeClr val="dk1"/>
                </a:solidFill>
                <a:latin typeface="DM Sans"/>
                <a:ea typeface="DM Sans"/>
                <a:cs typeface="DM Sans"/>
                <a:sym typeface="DM Sans"/>
              </a:rPr>
              <a:t>Agregar al index.html un texto nuevo</a:t>
            </a:r>
            <a:endParaRPr sz="1350">
              <a:solidFill>
                <a:schemeClr val="dk1"/>
              </a:solidFill>
              <a:latin typeface="DM Sans"/>
              <a:ea typeface="DM Sans"/>
              <a:cs typeface="DM Sans"/>
              <a:sym typeface="DM Sans"/>
            </a:endParaRPr>
          </a:p>
        </p:txBody>
      </p:sp>
      <p:sp>
        <p:nvSpPr>
          <p:cNvPr id="745" name="Google Shape;745;p135"/>
          <p:cNvSpPr txBox="1"/>
          <p:nvPr/>
        </p:nvSpPr>
        <p:spPr>
          <a:xfrm>
            <a:off x="3507475" y="3084225"/>
            <a:ext cx="2129400" cy="1065600"/>
          </a:xfrm>
          <a:prstGeom prst="rect">
            <a:avLst/>
          </a:prstGeom>
          <a:no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sz="1350">
                <a:solidFill>
                  <a:schemeClr val="dk1"/>
                </a:solidFill>
                <a:latin typeface="DM Sans"/>
                <a:ea typeface="DM Sans"/>
                <a:cs typeface="DM Sans"/>
                <a:sym typeface="DM Sans"/>
              </a:rPr>
              <a:t>Verificar que hubo un cambio en el index.html con git status</a:t>
            </a:r>
            <a:endParaRPr sz="1350">
              <a:solidFill>
                <a:schemeClr val="dk1"/>
              </a:solidFill>
              <a:latin typeface="DM Sans"/>
              <a:ea typeface="DM Sans"/>
              <a:cs typeface="DM Sans"/>
              <a:sym typeface="DM Sans"/>
            </a:endParaRPr>
          </a:p>
          <a:p>
            <a:pPr marL="0" lvl="0" indent="0" algn="ctr" rtl="0">
              <a:lnSpc>
                <a:spcPct val="100000"/>
              </a:lnSpc>
              <a:spcBef>
                <a:spcPts val="0"/>
              </a:spcBef>
              <a:spcAft>
                <a:spcPts val="0"/>
              </a:spcAft>
              <a:buNone/>
            </a:pPr>
            <a:endParaRPr sz="1350">
              <a:solidFill>
                <a:schemeClr val="dk1"/>
              </a:solidFill>
              <a:latin typeface="DM Sans"/>
              <a:ea typeface="DM Sans"/>
              <a:cs typeface="DM Sans"/>
              <a:sym typeface="DM Sans"/>
            </a:endParaRPr>
          </a:p>
        </p:txBody>
      </p:sp>
      <p:sp>
        <p:nvSpPr>
          <p:cNvPr id="746" name="Google Shape;746;p135"/>
          <p:cNvSpPr txBox="1"/>
          <p:nvPr/>
        </p:nvSpPr>
        <p:spPr>
          <a:xfrm>
            <a:off x="6100225" y="3084225"/>
            <a:ext cx="2129400" cy="1065600"/>
          </a:xfrm>
          <a:prstGeom prst="rect">
            <a:avLst/>
          </a:prstGeom>
          <a:no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sz="1350">
                <a:solidFill>
                  <a:schemeClr val="dk1"/>
                </a:solidFill>
                <a:latin typeface="DM Sans"/>
                <a:ea typeface="DM Sans"/>
                <a:cs typeface="DM Sans"/>
                <a:sym typeface="DM Sans"/>
              </a:rPr>
              <a:t>Adherir el cambio con git add</a:t>
            </a:r>
            <a:endParaRPr sz="135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8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 - Los 3 estados</a:t>
            </a:r>
            <a:endParaRPr sz="4000" b="1">
              <a:solidFill>
                <a:schemeClr val="dk1"/>
              </a:solidFill>
              <a:latin typeface="DM Sans"/>
              <a:ea typeface="DM Sans"/>
              <a:cs typeface="DM Sans"/>
              <a:sym typeface="DM Sans"/>
            </a:endParaRPr>
          </a:p>
        </p:txBody>
      </p:sp>
      <p:pic>
        <p:nvPicPr>
          <p:cNvPr id="378" name="Google Shape;378;p89"/>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379" name="Google Shape;379;p89"/>
          <p:cNvSpPr txBox="1"/>
          <p:nvPr/>
        </p:nvSpPr>
        <p:spPr>
          <a:xfrm>
            <a:off x="473350" y="1423075"/>
            <a:ext cx="2647500" cy="64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1er estado </a:t>
            </a:r>
            <a:r>
              <a:rPr lang="es" sz="1350">
                <a:latin typeface="DM Sans"/>
                <a:ea typeface="DM Sans"/>
                <a:cs typeface="DM Sans"/>
                <a:sym typeface="DM Sans"/>
              </a:rPr>
              <a:t>(comienzo del trabajo)</a:t>
            </a:r>
            <a:endParaRPr sz="1350">
              <a:latin typeface="DM Sans"/>
              <a:ea typeface="DM Sans"/>
              <a:cs typeface="DM Sans"/>
              <a:sym typeface="DM Sans"/>
            </a:endParaRPr>
          </a:p>
          <a:p>
            <a:pPr marL="0" lvl="0" indent="0" algn="l" rtl="0">
              <a:lnSpc>
                <a:spcPct val="100000"/>
              </a:lnSpc>
              <a:spcBef>
                <a:spcPts val="0"/>
              </a:spcBef>
              <a:spcAft>
                <a:spcPts val="0"/>
              </a:spcAft>
              <a:buNone/>
            </a:pPr>
            <a:r>
              <a:rPr lang="es" sz="1350">
                <a:highlight>
                  <a:schemeClr val="accent6"/>
                </a:highlight>
                <a:latin typeface="DM Sans"/>
                <a:ea typeface="DM Sans"/>
                <a:cs typeface="DM Sans"/>
                <a:sym typeface="DM Sans"/>
              </a:rPr>
              <a:t>“preparamos las cajas”</a:t>
            </a:r>
            <a:endParaRPr sz="1350">
              <a:highlight>
                <a:schemeClr val="accent6"/>
              </a:highlight>
              <a:latin typeface="DM Sans"/>
              <a:ea typeface="DM Sans"/>
              <a:cs typeface="DM Sans"/>
              <a:sym typeface="DM Sans"/>
            </a:endParaRPr>
          </a:p>
        </p:txBody>
      </p:sp>
      <p:sp>
        <p:nvSpPr>
          <p:cNvPr id="380" name="Google Shape;380;p89"/>
          <p:cNvSpPr txBox="1"/>
          <p:nvPr/>
        </p:nvSpPr>
        <p:spPr>
          <a:xfrm>
            <a:off x="473350" y="2683300"/>
            <a:ext cx="2647500" cy="64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2do estado</a:t>
            </a:r>
            <a:r>
              <a:rPr lang="es" sz="1350">
                <a:latin typeface="DM Sans"/>
                <a:ea typeface="DM Sans"/>
                <a:cs typeface="DM Sans"/>
                <a:sym typeface="DM Sans"/>
              </a:rPr>
              <a:t> (archivos listos)</a:t>
            </a:r>
            <a:br>
              <a:rPr lang="es" sz="1350">
                <a:latin typeface="DM Sans"/>
                <a:ea typeface="DM Sans"/>
                <a:cs typeface="DM Sans"/>
                <a:sym typeface="DM Sans"/>
              </a:rPr>
            </a:br>
            <a:r>
              <a:rPr lang="es" sz="1350">
                <a:highlight>
                  <a:schemeClr val="accent6"/>
                </a:highlight>
                <a:latin typeface="DM Sans"/>
                <a:ea typeface="DM Sans"/>
                <a:cs typeface="DM Sans"/>
                <a:sym typeface="DM Sans"/>
              </a:rPr>
              <a:t>“agregamos las cajas listas”</a:t>
            </a:r>
            <a:endParaRPr sz="1350">
              <a:highlight>
                <a:schemeClr val="accent6"/>
              </a:highlight>
              <a:latin typeface="DM Sans"/>
              <a:ea typeface="DM Sans"/>
              <a:cs typeface="DM Sans"/>
              <a:sym typeface="DM Sans"/>
            </a:endParaRPr>
          </a:p>
        </p:txBody>
      </p:sp>
      <p:sp>
        <p:nvSpPr>
          <p:cNvPr id="381" name="Google Shape;381;p89"/>
          <p:cNvSpPr txBox="1"/>
          <p:nvPr/>
        </p:nvSpPr>
        <p:spPr>
          <a:xfrm>
            <a:off x="473350" y="3643175"/>
            <a:ext cx="2891400" cy="76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3er estado</a:t>
            </a:r>
            <a:r>
              <a:rPr lang="es" sz="1350">
                <a:latin typeface="DM Sans"/>
                <a:ea typeface="DM Sans"/>
                <a:cs typeface="DM Sans"/>
                <a:sym typeface="DM Sans"/>
              </a:rPr>
              <a:t> (registro de todos los archivos) </a:t>
            </a:r>
            <a:br>
              <a:rPr lang="es" sz="1350">
                <a:latin typeface="DM Sans"/>
                <a:ea typeface="DM Sans"/>
                <a:cs typeface="DM Sans"/>
                <a:sym typeface="DM Sans"/>
              </a:rPr>
            </a:br>
            <a:r>
              <a:rPr lang="es" sz="1350">
                <a:highlight>
                  <a:schemeClr val="accent6"/>
                </a:highlight>
                <a:latin typeface="DM Sans"/>
                <a:ea typeface="DM Sans"/>
                <a:cs typeface="DM Sans"/>
                <a:sym typeface="DM Sans"/>
              </a:rPr>
              <a:t>“Lote listo”</a:t>
            </a:r>
            <a:endParaRPr sz="1350">
              <a:highlight>
                <a:schemeClr val="accent6"/>
              </a:highlight>
              <a:latin typeface="DM Sans"/>
              <a:ea typeface="DM Sans"/>
              <a:cs typeface="DM Sans"/>
              <a:sym typeface="DM Sans"/>
            </a:endParaRPr>
          </a:p>
        </p:txBody>
      </p:sp>
      <p:sp>
        <p:nvSpPr>
          <p:cNvPr id="382" name="Google Shape;382;p89"/>
          <p:cNvSpPr txBox="1"/>
          <p:nvPr/>
        </p:nvSpPr>
        <p:spPr>
          <a:xfrm>
            <a:off x="464750" y="4637850"/>
            <a:ext cx="705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Fuente:</a:t>
            </a:r>
            <a:r>
              <a:rPr lang="es" sz="1100">
                <a:solidFill>
                  <a:schemeClr val="accent5"/>
                </a:solidFill>
                <a:latin typeface="DM Sans"/>
                <a:ea typeface="DM Sans"/>
                <a:cs typeface="DM Sans"/>
                <a:sym typeface="DM Sans"/>
              </a:rPr>
              <a:t> </a:t>
            </a:r>
            <a:r>
              <a:rPr lang="es" sz="1100" u="sng">
                <a:solidFill>
                  <a:schemeClr val="accent5"/>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MoisesDeLaCruz</a:t>
            </a:r>
            <a:endParaRPr sz="1100" i="1" u="sng">
              <a:solidFill>
                <a:schemeClr val="accent5"/>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3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Listar commits</a:t>
            </a:r>
            <a:endParaRPr sz="4000" b="1">
              <a:solidFill>
                <a:schemeClr val="dk1"/>
              </a:solidFill>
              <a:latin typeface="DM Sans"/>
              <a:ea typeface="DM Sans"/>
              <a:cs typeface="DM Sans"/>
              <a:sym typeface="DM Sans"/>
            </a:endParaRPr>
          </a:p>
        </p:txBody>
      </p:sp>
      <p:sp>
        <p:nvSpPr>
          <p:cNvPr id="752" name="Google Shape;752;p136"/>
          <p:cNvSpPr/>
          <p:nvPr/>
        </p:nvSpPr>
        <p:spPr>
          <a:xfrm>
            <a:off x="6825776"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 name="Google Shape;753;p136"/>
          <p:cNvCxnSpPr>
            <a:stCxn id="754" idx="6"/>
            <a:endCxn id="755" idx="1"/>
          </p:cNvCxnSpPr>
          <p:nvPr/>
        </p:nvCxnSpPr>
        <p:spPr>
          <a:xfrm>
            <a:off x="2318213" y="2254029"/>
            <a:ext cx="4593900" cy="0"/>
          </a:xfrm>
          <a:prstGeom prst="straightConnector1">
            <a:avLst/>
          </a:prstGeom>
          <a:noFill/>
          <a:ln w="9525" cap="flat" cmpd="sng">
            <a:solidFill>
              <a:srgbClr val="EAFF6A"/>
            </a:solidFill>
            <a:prstDash val="solid"/>
            <a:round/>
            <a:headEnd type="none" w="med" len="med"/>
            <a:tailEnd type="none" w="med" len="med"/>
          </a:ln>
        </p:spPr>
      </p:cxnSp>
      <p:sp>
        <p:nvSpPr>
          <p:cNvPr id="755" name="Google Shape;755;p136"/>
          <p:cNvSpPr txBox="1"/>
          <p:nvPr/>
        </p:nvSpPr>
        <p:spPr>
          <a:xfrm>
            <a:off x="6912188"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8</a:t>
            </a:r>
            <a:endParaRPr sz="3000" b="1">
              <a:solidFill>
                <a:schemeClr val="dk1"/>
              </a:solidFill>
              <a:latin typeface="DM Sans"/>
              <a:ea typeface="DM Sans"/>
              <a:cs typeface="DM Sans"/>
              <a:sym typeface="DM Sans"/>
            </a:endParaRPr>
          </a:p>
        </p:txBody>
      </p:sp>
      <p:grpSp>
        <p:nvGrpSpPr>
          <p:cNvPr id="756" name="Google Shape;756;p136"/>
          <p:cNvGrpSpPr/>
          <p:nvPr/>
        </p:nvGrpSpPr>
        <p:grpSpPr>
          <a:xfrm>
            <a:off x="1731113" y="1953850"/>
            <a:ext cx="587100" cy="600300"/>
            <a:chOff x="1731113" y="1953850"/>
            <a:chExt cx="587100" cy="600300"/>
          </a:xfrm>
        </p:grpSpPr>
        <p:sp>
          <p:nvSpPr>
            <p:cNvPr id="754" name="Google Shape;754;p136"/>
            <p:cNvSpPr/>
            <p:nvPr/>
          </p:nvSpPr>
          <p:spPr>
            <a:xfrm>
              <a:off x="1731113" y="19604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6"/>
            <p:cNvSpPr txBox="1"/>
            <p:nvPr/>
          </p:nvSpPr>
          <p:spPr>
            <a:xfrm>
              <a:off x="1817525" y="19538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chemeClr val="dk1"/>
                  </a:solidFill>
                  <a:latin typeface="DM Sans"/>
                  <a:ea typeface="DM Sans"/>
                  <a:cs typeface="DM Sans"/>
                  <a:sym typeface="DM Sans"/>
                </a:rPr>
                <a:t>7</a:t>
              </a:r>
              <a:endParaRPr sz="3000" b="1">
                <a:solidFill>
                  <a:schemeClr val="dk1"/>
                </a:solidFill>
                <a:latin typeface="DM Sans"/>
                <a:ea typeface="DM Sans"/>
                <a:cs typeface="DM Sans"/>
                <a:sym typeface="DM Sans"/>
              </a:endParaRPr>
            </a:p>
          </p:txBody>
        </p:sp>
      </p:grpSp>
      <p:sp>
        <p:nvSpPr>
          <p:cNvPr id="758" name="Google Shape;758;p136"/>
          <p:cNvSpPr txBox="1"/>
          <p:nvPr/>
        </p:nvSpPr>
        <p:spPr>
          <a:xfrm>
            <a:off x="1088025" y="2868725"/>
            <a:ext cx="2241900" cy="1065600"/>
          </a:xfrm>
          <a:prstGeom prst="rect">
            <a:avLst/>
          </a:prstGeom>
          <a:no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sz="1350">
                <a:solidFill>
                  <a:schemeClr val="dk1"/>
                </a:solidFill>
                <a:latin typeface="DM Sans"/>
                <a:ea typeface="DM Sans"/>
                <a:cs typeface="DM Sans"/>
                <a:sym typeface="DM Sans"/>
              </a:rPr>
              <a:t>Comitear el cambio con git commit -m “Agregando texto al htm</a:t>
            </a:r>
            <a:endParaRPr sz="1350">
              <a:solidFill>
                <a:schemeClr val="dk1"/>
              </a:solidFill>
              <a:latin typeface="DM Sans"/>
              <a:ea typeface="DM Sans"/>
              <a:cs typeface="DM Sans"/>
              <a:sym typeface="DM Sans"/>
            </a:endParaRPr>
          </a:p>
        </p:txBody>
      </p:sp>
      <p:sp>
        <p:nvSpPr>
          <p:cNvPr id="759" name="Google Shape;759;p136"/>
          <p:cNvSpPr txBox="1"/>
          <p:nvPr/>
        </p:nvSpPr>
        <p:spPr>
          <a:xfrm>
            <a:off x="5758875" y="2868725"/>
            <a:ext cx="2241900" cy="1065600"/>
          </a:xfrm>
          <a:prstGeom prst="rect">
            <a:avLst/>
          </a:prstGeom>
          <a:no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lnSpc>
                <a:spcPct val="100000"/>
              </a:lnSpc>
              <a:spcBef>
                <a:spcPts val="0"/>
              </a:spcBef>
              <a:spcAft>
                <a:spcPts val="0"/>
              </a:spcAft>
              <a:buNone/>
            </a:pP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sz="1350">
                <a:solidFill>
                  <a:schemeClr val="dk1"/>
                </a:solidFill>
                <a:latin typeface="DM Sans"/>
                <a:ea typeface="DM Sans"/>
                <a:cs typeface="DM Sans"/>
                <a:sym typeface="DM Sans"/>
              </a:rPr>
              <a:t>Agregar un título al index.html y repetir los pasos para poder comitear el cambio.</a:t>
            </a:r>
            <a:endParaRPr sz="1350">
              <a:solidFill>
                <a:schemeClr val="dk1"/>
              </a:solidFill>
              <a:latin typeface="DM Sans"/>
              <a:ea typeface="DM Sans"/>
              <a:cs typeface="DM Sans"/>
              <a:sym typeface="DM Sans"/>
            </a:endParaRPr>
          </a:p>
          <a:p>
            <a:pPr marL="0" lvl="0" indent="0" algn="ctr" rtl="0">
              <a:lnSpc>
                <a:spcPct val="100000"/>
              </a:lnSpc>
              <a:spcBef>
                <a:spcPts val="0"/>
              </a:spcBef>
              <a:spcAft>
                <a:spcPts val="0"/>
              </a:spcAft>
              <a:buNone/>
            </a:pPr>
            <a:endParaRPr sz="135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3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765" name="Google Shape;765;p137"/>
          <p:cNvGrpSpPr/>
          <p:nvPr/>
        </p:nvGrpSpPr>
        <p:grpSpPr>
          <a:xfrm>
            <a:off x="473351" y="619523"/>
            <a:ext cx="738900" cy="738900"/>
            <a:chOff x="473351" y="619523"/>
            <a:chExt cx="738900" cy="738900"/>
          </a:xfrm>
        </p:grpSpPr>
        <p:sp>
          <p:nvSpPr>
            <p:cNvPr id="766" name="Google Shape;766;p13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7" name="Google Shape;767;p137"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768" name="Google Shape;768;p137"/>
          <p:cNvSpPr txBox="1"/>
          <p:nvPr/>
        </p:nvSpPr>
        <p:spPr>
          <a:xfrm>
            <a:off x="473350" y="1682450"/>
            <a:ext cx="6194700" cy="22110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1000"/>
              </a:spcBef>
              <a:spcAft>
                <a:spcPts val="0"/>
              </a:spcAft>
              <a:buClr>
                <a:srgbClr val="EAFF6A"/>
              </a:buClr>
              <a:buSzPts val="1350"/>
              <a:buFont typeface="DM Sans"/>
              <a:buChar char="✓"/>
            </a:pPr>
            <a:r>
              <a:rPr lang="es" sz="1350" b="1">
                <a:solidFill>
                  <a:schemeClr val="lt1"/>
                </a:solidFill>
                <a:latin typeface="DM Sans"/>
                <a:ea typeface="DM Sans"/>
                <a:cs typeface="DM Sans"/>
                <a:sym typeface="DM Sans"/>
              </a:rPr>
              <a:t>Git Init:</a:t>
            </a:r>
            <a:r>
              <a:rPr lang="es" sz="1350">
                <a:solidFill>
                  <a:schemeClr val="lt1"/>
                </a:solidFill>
                <a:latin typeface="DM Sans"/>
                <a:ea typeface="DM Sans"/>
                <a:cs typeface="DM Sans"/>
                <a:sym typeface="DM Sans"/>
              </a:rPr>
              <a:t> indicarle que en ese directorio, donde ejecutamos este comando, será usado con GIT. </a:t>
            </a:r>
            <a:endParaRPr sz="1350">
              <a:solidFill>
                <a:schemeClr val="lt1"/>
              </a:solidFill>
              <a:latin typeface="DM Sans"/>
              <a:ea typeface="DM Sans"/>
              <a:cs typeface="DM Sans"/>
              <a:sym typeface="DM Sans"/>
            </a:endParaRPr>
          </a:p>
          <a:p>
            <a:pPr marL="457200" lvl="0" indent="-314325" algn="l" rtl="0">
              <a:lnSpc>
                <a:spcPct val="115000"/>
              </a:lnSpc>
              <a:spcBef>
                <a:spcPts val="1000"/>
              </a:spcBef>
              <a:spcAft>
                <a:spcPts val="0"/>
              </a:spcAft>
              <a:buClr>
                <a:srgbClr val="EAFF6A"/>
              </a:buClr>
              <a:buSzPts val="1350"/>
              <a:buFont typeface="DM Sans"/>
              <a:buChar char="✓"/>
            </a:pPr>
            <a:r>
              <a:rPr lang="es" sz="1350" b="1">
                <a:solidFill>
                  <a:schemeClr val="lt1"/>
                </a:solidFill>
                <a:latin typeface="DM Sans"/>
                <a:ea typeface="DM Sans"/>
                <a:cs typeface="DM Sans"/>
                <a:sym typeface="DM Sans"/>
              </a:rPr>
              <a:t>Git Add: </a:t>
            </a:r>
            <a:r>
              <a:rPr lang="es" sz="1350">
                <a:solidFill>
                  <a:schemeClr val="lt1"/>
                </a:solidFill>
                <a:latin typeface="DM Sans"/>
                <a:ea typeface="DM Sans"/>
                <a:cs typeface="DM Sans"/>
                <a:sym typeface="DM Sans"/>
              </a:rPr>
              <a:t>Agregar todos los archivos creados, modificados, eliminados al estado 2 (stage). </a:t>
            </a:r>
            <a:endParaRPr sz="1350">
              <a:solidFill>
                <a:schemeClr val="lt1"/>
              </a:solidFill>
              <a:latin typeface="DM Sans"/>
              <a:ea typeface="DM Sans"/>
              <a:cs typeface="DM Sans"/>
              <a:sym typeface="DM Sans"/>
            </a:endParaRPr>
          </a:p>
          <a:p>
            <a:pPr marL="457200" lvl="0" indent="-314325" algn="l" rtl="0">
              <a:lnSpc>
                <a:spcPct val="115000"/>
              </a:lnSpc>
              <a:spcBef>
                <a:spcPts val="1000"/>
              </a:spcBef>
              <a:spcAft>
                <a:spcPts val="0"/>
              </a:spcAft>
              <a:buClr>
                <a:srgbClr val="EAFF6A"/>
              </a:buClr>
              <a:buSzPts val="1350"/>
              <a:buFont typeface="DM Sans"/>
              <a:buChar char="✓"/>
            </a:pPr>
            <a:r>
              <a:rPr lang="es" sz="1350" b="1">
                <a:solidFill>
                  <a:schemeClr val="lt1"/>
                </a:solidFill>
                <a:latin typeface="DM Sans"/>
                <a:ea typeface="DM Sans"/>
                <a:cs typeface="DM Sans"/>
                <a:sym typeface="DM Sans"/>
              </a:rPr>
              <a:t>Git Commit - m “mensaje”</a:t>
            </a:r>
            <a:r>
              <a:rPr lang="es" sz="1350">
                <a:solidFill>
                  <a:schemeClr val="lt1"/>
                </a:solidFill>
                <a:latin typeface="DM Sans"/>
                <a:ea typeface="DM Sans"/>
                <a:cs typeface="DM Sans"/>
                <a:sym typeface="DM Sans"/>
              </a:rPr>
              <a:t>: mensaje obligatorio para mostrar que hemos cambiado, por ejemplo al estado 3. </a:t>
            </a:r>
            <a:endParaRPr sz="1350">
              <a:solidFill>
                <a:schemeClr val="lt1"/>
              </a:solidFill>
              <a:latin typeface="DM Sans"/>
              <a:ea typeface="DM Sans"/>
              <a:cs typeface="DM Sans"/>
              <a:sym typeface="DM Sans"/>
            </a:endParaRPr>
          </a:p>
          <a:p>
            <a:pPr marL="457200" lvl="0" indent="-314325" algn="l" rtl="0">
              <a:lnSpc>
                <a:spcPct val="115000"/>
              </a:lnSpc>
              <a:spcBef>
                <a:spcPts val="1000"/>
              </a:spcBef>
              <a:spcAft>
                <a:spcPts val="800"/>
              </a:spcAft>
              <a:buClr>
                <a:srgbClr val="EAFF6A"/>
              </a:buClr>
              <a:buSzPts val="1350"/>
              <a:buFont typeface="DM Sans"/>
              <a:buChar char="✓"/>
            </a:pPr>
            <a:r>
              <a:rPr lang="es" sz="1350" b="1">
                <a:solidFill>
                  <a:schemeClr val="lt1"/>
                </a:solidFill>
                <a:latin typeface="DM Sans"/>
                <a:ea typeface="DM Sans"/>
                <a:cs typeface="DM Sans"/>
                <a:sym typeface="DM Sans"/>
              </a:rPr>
              <a:t>Git log -- online:</a:t>
            </a:r>
            <a:r>
              <a:rPr lang="es" sz="1350">
                <a:solidFill>
                  <a:schemeClr val="lt1"/>
                </a:solidFill>
                <a:latin typeface="DM Sans"/>
                <a:ea typeface="DM Sans"/>
                <a:cs typeface="DM Sans"/>
                <a:sym typeface="DM Sans"/>
              </a:rPr>
              <a:t> para conocer los códigos de los commits realizados. </a:t>
            </a:r>
            <a:endParaRPr sz="1350">
              <a:solidFill>
                <a:schemeClr val="lt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38"/>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774" name="Google Shape;774;p138"/>
          <p:cNvGrpSpPr/>
          <p:nvPr/>
        </p:nvGrpSpPr>
        <p:grpSpPr>
          <a:xfrm>
            <a:off x="473351" y="619523"/>
            <a:ext cx="738900" cy="738900"/>
            <a:chOff x="473351" y="619523"/>
            <a:chExt cx="738900" cy="738900"/>
          </a:xfrm>
        </p:grpSpPr>
        <p:sp>
          <p:nvSpPr>
            <p:cNvPr id="775" name="Google Shape;775;p13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6" name="Google Shape;776;p138"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777" name="Google Shape;777;p138"/>
          <p:cNvSpPr txBox="1"/>
          <p:nvPr/>
        </p:nvSpPr>
        <p:spPr>
          <a:xfrm>
            <a:off x="473350" y="1682450"/>
            <a:ext cx="6167400" cy="16050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1000"/>
              </a:spcBef>
              <a:spcAft>
                <a:spcPts val="0"/>
              </a:spcAft>
              <a:buClr>
                <a:srgbClr val="EAFF6A"/>
              </a:buClr>
              <a:buSzPts val="1350"/>
              <a:buFont typeface="DM Sans"/>
              <a:buChar char="✓"/>
            </a:pPr>
            <a:r>
              <a:rPr lang="es" sz="1350" b="1">
                <a:solidFill>
                  <a:schemeClr val="lt1"/>
                </a:solidFill>
                <a:latin typeface="DM Sans"/>
                <a:ea typeface="DM Sans"/>
                <a:cs typeface="DM Sans"/>
                <a:sym typeface="DM Sans"/>
              </a:rPr>
              <a:t>Git checkout rama:</a:t>
            </a:r>
            <a:r>
              <a:rPr lang="es" sz="1350">
                <a:solidFill>
                  <a:schemeClr val="lt1"/>
                </a:solidFill>
                <a:latin typeface="DM Sans"/>
                <a:ea typeface="DM Sans"/>
                <a:cs typeface="DM Sans"/>
                <a:sym typeface="DM Sans"/>
              </a:rPr>
              <a:t> para cambiar de rama e ir a un commit específico (debemos conocer su código anteriormente).</a:t>
            </a:r>
            <a:endParaRPr sz="1350">
              <a:solidFill>
                <a:schemeClr val="lt1"/>
              </a:solidFill>
              <a:latin typeface="DM Sans"/>
              <a:ea typeface="DM Sans"/>
              <a:cs typeface="DM Sans"/>
              <a:sym typeface="DM Sans"/>
            </a:endParaRPr>
          </a:p>
          <a:p>
            <a:pPr marL="457200" lvl="0" indent="-314325" algn="l" rtl="0">
              <a:lnSpc>
                <a:spcPct val="115000"/>
              </a:lnSpc>
              <a:spcBef>
                <a:spcPts val="1000"/>
              </a:spcBef>
              <a:spcAft>
                <a:spcPts val="0"/>
              </a:spcAft>
              <a:buClr>
                <a:srgbClr val="EAFF6A"/>
              </a:buClr>
              <a:buSzPts val="1350"/>
              <a:buFont typeface="DM Sans"/>
              <a:buChar char="✓"/>
            </a:pPr>
            <a:r>
              <a:rPr lang="es" sz="1350" b="1">
                <a:solidFill>
                  <a:schemeClr val="lt1"/>
                </a:solidFill>
                <a:latin typeface="DM Sans"/>
                <a:ea typeface="DM Sans"/>
                <a:cs typeface="DM Sans"/>
                <a:sym typeface="DM Sans"/>
              </a:rPr>
              <a:t>Git merge rama:</a:t>
            </a:r>
            <a:r>
              <a:rPr lang="es" sz="1350">
                <a:solidFill>
                  <a:schemeClr val="lt1"/>
                </a:solidFill>
                <a:latin typeface="DM Sans"/>
                <a:ea typeface="DM Sans"/>
                <a:cs typeface="DM Sans"/>
                <a:sym typeface="DM Sans"/>
              </a:rPr>
              <a:t> Debemos estar en un MASTER para funcionar. </a:t>
            </a:r>
            <a:endParaRPr sz="1350">
              <a:solidFill>
                <a:schemeClr val="lt1"/>
              </a:solidFill>
              <a:latin typeface="DM Sans"/>
              <a:ea typeface="DM Sans"/>
              <a:cs typeface="DM Sans"/>
              <a:sym typeface="DM Sans"/>
            </a:endParaRPr>
          </a:p>
          <a:p>
            <a:pPr marL="457200" lvl="0" indent="-314325" algn="l" rtl="0">
              <a:lnSpc>
                <a:spcPct val="115000"/>
              </a:lnSpc>
              <a:spcBef>
                <a:spcPts val="1000"/>
              </a:spcBef>
              <a:spcAft>
                <a:spcPts val="800"/>
              </a:spcAft>
              <a:buClr>
                <a:srgbClr val="EAFF6A"/>
              </a:buClr>
              <a:buSzPts val="1350"/>
              <a:buFont typeface="DM Sans"/>
              <a:buChar char="✓"/>
            </a:pPr>
            <a:r>
              <a:rPr lang="es" sz="1350" b="1">
                <a:solidFill>
                  <a:schemeClr val="lt1"/>
                </a:solidFill>
                <a:latin typeface="DM Sans"/>
                <a:ea typeface="DM Sans"/>
                <a:cs typeface="DM Sans"/>
                <a:sym typeface="DM Sans"/>
              </a:rPr>
              <a:t>Git branch rama</a:t>
            </a:r>
            <a:r>
              <a:rPr lang="es" sz="1350">
                <a:solidFill>
                  <a:schemeClr val="lt1"/>
                </a:solidFill>
                <a:latin typeface="DM Sans"/>
                <a:ea typeface="DM Sans"/>
                <a:cs typeface="DM Sans"/>
                <a:sym typeface="DM Sans"/>
              </a:rPr>
              <a:t>: creación de una rama (si queremos eliminar una rama ponemos git branch -D nombre-rama).</a:t>
            </a:r>
            <a:endParaRPr sz="1350">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39"/>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GitHub</a:t>
            </a:r>
            <a:endParaRPr sz="4000" b="1">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4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¿Qué es GitHub? </a:t>
            </a:r>
            <a:endParaRPr sz="4000" b="1">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4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Definición</a:t>
            </a:r>
            <a:endParaRPr sz="4000" b="1">
              <a:solidFill>
                <a:schemeClr val="dk1"/>
              </a:solidFill>
              <a:latin typeface="DM Sans"/>
              <a:ea typeface="DM Sans"/>
              <a:cs typeface="DM Sans"/>
              <a:sym typeface="DM Sans"/>
            </a:endParaRPr>
          </a:p>
        </p:txBody>
      </p:sp>
      <p:sp>
        <p:nvSpPr>
          <p:cNvPr id="793" name="Google Shape;793;p141"/>
          <p:cNvSpPr txBox="1"/>
          <p:nvPr/>
        </p:nvSpPr>
        <p:spPr>
          <a:xfrm>
            <a:off x="473350" y="1908175"/>
            <a:ext cx="3834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Por ahora todo lo que venía ocurriendo en Git era de manera local, no necesitábamos nada de internet para guardar nuestros commits y nuestro repositorio. Ahora queremos compartir nuestro trabajo con otros (compañeros de proyecto, clientes, etc.). ¡Para eso utilizamos GitHub!</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794" name="Google Shape;794;p141"/>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u="sng">
                <a:solidFill>
                  <a:schemeClr val="hlink"/>
                </a:solidFill>
                <a:latin typeface="DM Sans"/>
                <a:ea typeface="DM Sans"/>
                <a:cs typeface="DM Sans"/>
                <a:sym typeface="DM Sans"/>
                <a:hlinkClick r:id="rId3"/>
              </a:rPr>
              <a:t>Github</a:t>
            </a:r>
            <a:r>
              <a:rPr lang="es" sz="1350">
                <a:solidFill>
                  <a:schemeClr val="dk1"/>
                </a:solidFill>
                <a:latin typeface="DM Sans"/>
                <a:ea typeface="DM Sans"/>
                <a:cs typeface="DM Sans"/>
                <a:sym typeface="DM Sans"/>
              </a:rPr>
              <a:t> es una especie de “red social” de programadores. Con este sitio podemos subir nuestros proyectos y lograr que otras personas colaboren.</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42"/>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Crear nuestro repositorio en GitHub</a:t>
            </a:r>
            <a:endParaRPr sz="4000" b="1">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4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Creando un repositorio</a:t>
            </a:r>
            <a:endParaRPr sz="4000" b="1">
              <a:solidFill>
                <a:schemeClr val="dk1"/>
              </a:solidFill>
              <a:latin typeface="DM Sans"/>
              <a:ea typeface="DM Sans"/>
              <a:cs typeface="DM Sans"/>
              <a:sym typeface="DM Sans"/>
            </a:endParaRPr>
          </a:p>
        </p:txBody>
      </p:sp>
      <p:sp>
        <p:nvSpPr>
          <p:cNvPr id="805" name="Google Shape;805;p143"/>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Luego de hacer clic en el enlace de verificación, aparecerá una pantalla así, que indica que tu e-mail ha sido verificado, y permite que hagas tu primer repositorio.</a:t>
            </a:r>
            <a:endParaRPr sz="1350">
              <a:latin typeface="DM Sans"/>
              <a:ea typeface="DM Sans"/>
              <a:cs typeface="DM Sans"/>
              <a:sym typeface="DM Sans"/>
            </a:endParaRPr>
          </a:p>
        </p:txBody>
      </p:sp>
      <p:pic>
        <p:nvPicPr>
          <p:cNvPr id="806" name="Google Shape;806;p143"/>
          <p:cNvPicPr preferRelativeResize="0"/>
          <p:nvPr/>
        </p:nvPicPr>
        <p:blipFill>
          <a:blip r:embed="rId3">
            <a:alphaModFix/>
          </a:blip>
          <a:stretch>
            <a:fillRect/>
          </a:stretch>
        </p:blipFill>
        <p:spPr>
          <a:xfrm>
            <a:off x="4307950" y="1598124"/>
            <a:ext cx="4565901" cy="2798951"/>
          </a:xfrm>
          <a:prstGeom prst="rect">
            <a:avLst/>
          </a:prstGeom>
          <a:noFill/>
          <a:ln>
            <a:noFill/>
          </a:ln>
        </p:spPr>
      </p:pic>
      <p:grpSp>
        <p:nvGrpSpPr>
          <p:cNvPr id="807" name="Google Shape;807;p143"/>
          <p:cNvGrpSpPr/>
          <p:nvPr/>
        </p:nvGrpSpPr>
        <p:grpSpPr>
          <a:xfrm>
            <a:off x="8331151" y="86573"/>
            <a:ext cx="738900" cy="738900"/>
            <a:chOff x="473351" y="619523"/>
            <a:chExt cx="738900" cy="738900"/>
          </a:xfrm>
        </p:grpSpPr>
        <p:sp>
          <p:nvSpPr>
            <p:cNvPr id="808" name="Google Shape;808;p14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9" name="Google Shape;809;p143"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4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Creando un repositorio</a:t>
            </a:r>
            <a:endParaRPr sz="4000" b="1">
              <a:solidFill>
                <a:schemeClr val="dk1"/>
              </a:solidFill>
              <a:latin typeface="DM Sans"/>
              <a:ea typeface="DM Sans"/>
              <a:cs typeface="DM Sans"/>
              <a:sym typeface="DM Sans"/>
            </a:endParaRPr>
          </a:p>
        </p:txBody>
      </p:sp>
      <p:sp>
        <p:nvSpPr>
          <p:cNvPr id="815" name="Google Shape;815;p144"/>
          <p:cNvSpPr txBox="1"/>
          <p:nvPr/>
        </p:nvSpPr>
        <p:spPr>
          <a:xfrm>
            <a:off x="473350"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Por ejemplo, podría ser llamado </a:t>
            </a:r>
            <a:r>
              <a:rPr lang="es" sz="1350" b="1">
                <a:latin typeface="DM Sans"/>
                <a:ea typeface="DM Sans"/>
                <a:cs typeface="DM Sans"/>
                <a:sym typeface="DM Sans"/>
              </a:rPr>
              <a:t>“mi_repositorio”</a:t>
            </a:r>
            <a:r>
              <a:rPr lang="es" sz="1350">
                <a:latin typeface="DM Sans"/>
                <a:ea typeface="DM Sans"/>
                <a:cs typeface="DM Sans"/>
                <a:sym typeface="DM Sans"/>
              </a:rPr>
              <a:t>, para que pruebes con los archivos que trabajaste en el desafío de GIT.</a:t>
            </a:r>
            <a:endParaRPr sz="1350">
              <a:latin typeface="DM Sans"/>
              <a:ea typeface="DM Sans"/>
              <a:cs typeface="DM Sans"/>
              <a:sym typeface="DM Sans"/>
            </a:endParaRPr>
          </a:p>
        </p:txBody>
      </p:sp>
      <p:pic>
        <p:nvPicPr>
          <p:cNvPr id="816" name="Google Shape;816;p144"/>
          <p:cNvPicPr preferRelativeResize="0"/>
          <p:nvPr/>
        </p:nvPicPr>
        <p:blipFill>
          <a:blip r:embed="rId3">
            <a:alphaModFix/>
          </a:blip>
          <a:stretch>
            <a:fillRect/>
          </a:stretch>
        </p:blipFill>
        <p:spPr>
          <a:xfrm>
            <a:off x="4637300" y="1614250"/>
            <a:ext cx="3977160" cy="2921825"/>
          </a:xfrm>
          <a:prstGeom prst="rect">
            <a:avLst/>
          </a:prstGeom>
          <a:noFill/>
          <a:ln>
            <a:noFill/>
          </a:ln>
        </p:spPr>
      </p:pic>
      <p:grpSp>
        <p:nvGrpSpPr>
          <p:cNvPr id="817" name="Google Shape;817;p144"/>
          <p:cNvGrpSpPr/>
          <p:nvPr/>
        </p:nvGrpSpPr>
        <p:grpSpPr>
          <a:xfrm>
            <a:off x="8331151" y="86573"/>
            <a:ext cx="738900" cy="738900"/>
            <a:chOff x="473351" y="619523"/>
            <a:chExt cx="738900" cy="738900"/>
          </a:xfrm>
        </p:grpSpPr>
        <p:sp>
          <p:nvSpPr>
            <p:cNvPr id="818" name="Google Shape;818;p14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 name="Google Shape;819;p144"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4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Creando un repositorio</a:t>
            </a:r>
            <a:endParaRPr sz="4000" b="1">
              <a:solidFill>
                <a:schemeClr val="dk1"/>
              </a:solidFill>
              <a:latin typeface="DM Sans"/>
              <a:ea typeface="DM Sans"/>
              <a:cs typeface="DM Sans"/>
              <a:sym typeface="DM Sans"/>
            </a:endParaRPr>
          </a:p>
        </p:txBody>
      </p:sp>
      <p:sp>
        <p:nvSpPr>
          <p:cNvPr id="825" name="Google Shape;825;p145"/>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Elegimos “</a:t>
            </a:r>
            <a:r>
              <a:rPr lang="es" sz="1350" b="1">
                <a:latin typeface="DM Sans"/>
                <a:ea typeface="DM Sans"/>
                <a:cs typeface="DM Sans"/>
                <a:sym typeface="DM Sans"/>
              </a:rPr>
              <a:t>público</a:t>
            </a:r>
            <a:r>
              <a:rPr lang="es" sz="1350">
                <a:latin typeface="DM Sans"/>
                <a:ea typeface="DM Sans"/>
                <a:cs typeface="DM Sans"/>
                <a:sym typeface="DM Sans"/>
              </a:rPr>
              <a:t>” o “</a:t>
            </a:r>
            <a:r>
              <a:rPr lang="es" sz="1350" b="1">
                <a:latin typeface="DM Sans"/>
                <a:ea typeface="DM Sans"/>
                <a:cs typeface="DM Sans"/>
                <a:sym typeface="DM Sans"/>
              </a:rPr>
              <a:t>privado</a:t>
            </a:r>
            <a:r>
              <a:rPr lang="es" sz="1350">
                <a:latin typeface="DM Sans"/>
                <a:ea typeface="DM Sans"/>
                <a:cs typeface="DM Sans"/>
                <a:sym typeface="DM Sans"/>
              </a:rPr>
              <a:t>”. Si bien con privado limitamos el acceso a cualquier persona, no nos permitirá mostrar nuestro código como página web, por lo que elegimos “público”.</a:t>
            </a:r>
            <a:endParaRPr sz="1350">
              <a:latin typeface="DM Sans"/>
              <a:ea typeface="DM Sans"/>
              <a:cs typeface="DM Sans"/>
              <a:sym typeface="DM Sans"/>
            </a:endParaRPr>
          </a:p>
        </p:txBody>
      </p:sp>
      <p:pic>
        <p:nvPicPr>
          <p:cNvPr id="826" name="Google Shape;826;p145"/>
          <p:cNvPicPr preferRelativeResize="0"/>
          <p:nvPr/>
        </p:nvPicPr>
        <p:blipFill>
          <a:blip r:embed="rId3">
            <a:alphaModFix/>
          </a:blip>
          <a:stretch>
            <a:fillRect/>
          </a:stretch>
        </p:blipFill>
        <p:spPr>
          <a:xfrm>
            <a:off x="4479600" y="1552225"/>
            <a:ext cx="4134849" cy="3037676"/>
          </a:xfrm>
          <a:prstGeom prst="rect">
            <a:avLst/>
          </a:prstGeom>
          <a:noFill/>
          <a:ln>
            <a:noFill/>
          </a:ln>
        </p:spPr>
      </p:pic>
      <p:grpSp>
        <p:nvGrpSpPr>
          <p:cNvPr id="827" name="Google Shape;827;p145"/>
          <p:cNvGrpSpPr/>
          <p:nvPr/>
        </p:nvGrpSpPr>
        <p:grpSpPr>
          <a:xfrm>
            <a:off x="8331151" y="86573"/>
            <a:ext cx="738900" cy="738900"/>
            <a:chOff x="473351" y="619523"/>
            <a:chExt cx="738900" cy="738900"/>
          </a:xfrm>
        </p:grpSpPr>
        <p:sp>
          <p:nvSpPr>
            <p:cNvPr id="828" name="Google Shape;828;p14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p145"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9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Relación entre GIT y GITHUB</a:t>
            </a:r>
            <a:endParaRPr sz="4000" b="1">
              <a:solidFill>
                <a:schemeClr val="dk1"/>
              </a:solidFill>
              <a:latin typeface="DM Sans"/>
              <a:ea typeface="DM Sans"/>
              <a:cs typeface="DM Sans"/>
              <a:sym typeface="DM Sans"/>
            </a:endParaRPr>
          </a:p>
        </p:txBody>
      </p:sp>
      <p:pic>
        <p:nvPicPr>
          <p:cNvPr id="388" name="Google Shape;388;p90"/>
          <p:cNvPicPr preferRelativeResize="0"/>
          <p:nvPr/>
        </p:nvPicPr>
        <p:blipFill>
          <a:blip r:embed="rId3">
            <a:alphaModFix/>
          </a:blip>
          <a:stretch>
            <a:fillRect/>
          </a:stretch>
        </p:blipFill>
        <p:spPr>
          <a:xfrm>
            <a:off x="1326338" y="1537903"/>
            <a:ext cx="6491314" cy="3063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4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Creando un repositorio</a:t>
            </a:r>
            <a:endParaRPr sz="4000" b="1">
              <a:solidFill>
                <a:schemeClr val="dk1"/>
              </a:solidFill>
              <a:latin typeface="DM Sans"/>
              <a:ea typeface="DM Sans"/>
              <a:cs typeface="DM Sans"/>
              <a:sym typeface="DM Sans"/>
            </a:endParaRPr>
          </a:p>
        </p:txBody>
      </p:sp>
      <p:sp>
        <p:nvSpPr>
          <p:cNvPr id="835" name="Google Shape;835;p146"/>
          <p:cNvSpPr txBox="1"/>
          <p:nvPr/>
        </p:nvSpPr>
        <p:spPr>
          <a:xfrm>
            <a:off x="473350" y="1908175"/>
            <a:ext cx="3834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Luego hacemos clic en “</a:t>
            </a:r>
            <a:r>
              <a:rPr lang="es" sz="1350" b="1">
                <a:latin typeface="DM Sans"/>
                <a:ea typeface="DM Sans"/>
                <a:cs typeface="DM Sans"/>
                <a:sym typeface="DM Sans"/>
              </a:rPr>
              <a:t>Create repository</a:t>
            </a:r>
            <a:r>
              <a:rPr lang="es" sz="1350">
                <a:latin typeface="DM Sans"/>
                <a:ea typeface="DM Sans"/>
                <a:cs typeface="DM Sans"/>
                <a:sym typeface="DM Sans"/>
              </a:rPr>
              <a:t>”</a:t>
            </a:r>
            <a:endParaRPr sz="1350">
              <a:latin typeface="DM Sans"/>
              <a:ea typeface="DM Sans"/>
              <a:cs typeface="DM Sans"/>
              <a:sym typeface="DM Sans"/>
            </a:endParaRPr>
          </a:p>
        </p:txBody>
      </p:sp>
      <p:pic>
        <p:nvPicPr>
          <p:cNvPr id="836" name="Google Shape;836;p146"/>
          <p:cNvPicPr preferRelativeResize="0"/>
          <p:nvPr/>
        </p:nvPicPr>
        <p:blipFill>
          <a:blip r:embed="rId3">
            <a:alphaModFix/>
          </a:blip>
          <a:stretch>
            <a:fillRect/>
          </a:stretch>
        </p:blipFill>
        <p:spPr>
          <a:xfrm>
            <a:off x="4637300" y="1614250"/>
            <a:ext cx="3977160" cy="2921825"/>
          </a:xfrm>
          <a:prstGeom prst="rect">
            <a:avLst/>
          </a:prstGeom>
          <a:noFill/>
          <a:ln>
            <a:noFill/>
          </a:ln>
        </p:spPr>
      </p:pic>
      <p:grpSp>
        <p:nvGrpSpPr>
          <p:cNvPr id="837" name="Google Shape;837;p146"/>
          <p:cNvGrpSpPr/>
          <p:nvPr/>
        </p:nvGrpSpPr>
        <p:grpSpPr>
          <a:xfrm>
            <a:off x="8331151" y="86573"/>
            <a:ext cx="738900" cy="738900"/>
            <a:chOff x="473351" y="619523"/>
            <a:chExt cx="738900" cy="738900"/>
          </a:xfrm>
        </p:grpSpPr>
        <p:sp>
          <p:nvSpPr>
            <p:cNvPr id="838" name="Google Shape;838;p14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9" name="Google Shape;839;p146"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Creando un repositorio</a:t>
            </a:r>
            <a:endParaRPr sz="4000" b="1">
              <a:solidFill>
                <a:schemeClr val="dk1"/>
              </a:solidFill>
              <a:latin typeface="DM Sans"/>
              <a:ea typeface="DM Sans"/>
              <a:cs typeface="DM Sans"/>
              <a:sym typeface="DM Sans"/>
            </a:endParaRPr>
          </a:p>
        </p:txBody>
      </p:sp>
      <p:sp>
        <p:nvSpPr>
          <p:cNvPr id="845" name="Google Shape;845;p147"/>
          <p:cNvSpPr txBox="1"/>
          <p:nvPr/>
        </p:nvSpPr>
        <p:spPr>
          <a:xfrm>
            <a:off x="473350" y="1908175"/>
            <a:ext cx="3834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Repositorio creado 😎</a:t>
            </a:r>
            <a:endParaRPr sz="1350">
              <a:latin typeface="DM Sans"/>
              <a:ea typeface="DM Sans"/>
              <a:cs typeface="DM Sans"/>
              <a:sym typeface="DM Sans"/>
            </a:endParaRPr>
          </a:p>
        </p:txBody>
      </p:sp>
      <p:pic>
        <p:nvPicPr>
          <p:cNvPr id="846" name="Google Shape;846;p147"/>
          <p:cNvPicPr preferRelativeResize="0"/>
          <p:nvPr/>
        </p:nvPicPr>
        <p:blipFill rotWithShape="1">
          <a:blip r:embed="rId3">
            <a:alphaModFix/>
          </a:blip>
          <a:srcRect t="2372"/>
          <a:stretch/>
        </p:blipFill>
        <p:spPr>
          <a:xfrm>
            <a:off x="3691850" y="1358425"/>
            <a:ext cx="4922602" cy="3272850"/>
          </a:xfrm>
          <a:prstGeom prst="rect">
            <a:avLst/>
          </a:prstGeom>
          <a:noFill/>
          <a:ln>
            <a:noFill/>
          </a:ln>
        </p:spPr>
      </p:pic>
      <p:grpSp>
        <p:nvGrpSpPr>
          <p:cNvPr id="847" name="Google Shape;847;p147"/>
          <p:cNvGrpSpPr/>
          <p:nvPr/>
        </p:nvGrpSpPr>
        <p:grpSpPr>
          <a:xfrm>
            <a:off x="8331151" y="86573"/>
            <a:ext cx="738900" cy="738900"/>
            <a:chOff x="473351" y="619523"/>
            <a:chExt cx="738900" cy="738900"/>
          </a:xfrm>
        </p:grpSpPr>
        <p:sp>
          <p:nvSpPr>
            <p:cNvPr id="848" name="Google Shape;848;p14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9" name="Google Shape;849;p147"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grpSp>
        <p:nvGrpSpPr>
          <p:cNvPr id="854" name="Google Shape;854;p148"/>
          <p:cNvGrpSpPr/>
          <p:nvPr/>
        </p:nvGrpSpPr>
        <p:grpSpPr>
          <a:xfrm>
            <a:off x="4202556" y="994173"/>
            <a:ext cx="738900" cy="738900"/>
            <a:chOff x="974706" y="2467173"/>
            <a:chExt cx="738900" cy="738900"/>
          </a:xfrm>
        </p:grpSpPr>
        <p:sp>
          <p:nvSpPr>
            <p:cNvPr id="855" name="Google Shape;855;p14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6" name="Google Shape;856;p14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57" name="Google Shape;857;p148"/>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GitHub</a:t>
            </a:r>
            <a:endParaRPr sz="4000" b="1">
              <a:solidFill>
                <a:schemeClr val="dk1"/>
              </a:solidFill>
              <a:highlight>
                <a:srgbClr val="EAFF6A"/>
              </a:highlight>
              <a:latin typeface="DM Sans"/>
              <a:ea typeface="DM Sans"/>
              <a:cs typeface="DM Sans"/>
              <a:sym typeface="DM Sans"/>
            </a:endParaRPr>
          </a:p>
        </p:txBody>
      </p:sp>
      <p:sp>
        <p:nvSpPr>
          <p:cNvPr id="858" name="Google Shape;858;p148"/>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
        <p:nvSpPr>
          <p:cNvPr id="859" name="Google Shape;859;p148"/>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999999"/>
                </a:solidFill>
                <a:latin typeface="DM Sans"/>
                <a:ea typeface="DM Sans"/>
                <a:cs typeface="DM Sans"/>
                <a:sym typeface="DM Sans"/>
              </a:rPr>
              <a:t>Subiremos nuestro primer repositorio.</a:t>
            </a:r>
            <a:endParaRPr sz="2000">
              <a:solidFill>
                <a:srgbClr val="999999"/>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grpSp>
        <p:nvGrpSpPr>
          <p:cNvPr id="864" name="Google Shape;864;p149"/>
          <p:cNvGrpSpPr/>
          <p:nvPr/>
        </p:nvGrpSpPr>
        <p:grpSpPr>
          <a:xfrm>
            <a:off x="457347" y="468297"/>
            <a:ext cx="431074" cy="431074"/>
            <a:chOff x="974706" y="2467173"/>
            <a:chExt cx="738900" cy="738900"/>
          </a:xfrm>
        </p:grpSpPr>
        <p:sp>
          <p:nvSpPr>
            <p:cNvPr id="865" name="Google Shape;865;p14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6" name="Google Shape;866;p14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67" name="Google Shape;867;p149"/>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GitHub</a:t>
            </a:r>
            <a:endParaRPr sz="4000" b="1">
              <a:solidFill>
                <a:schemeClr val="dk1"/>
              </a:solidFill>
              <a:latin typeface="DM Sans"/>
              <a:ea typeface="DM Sans"/>
              <a:cs typeface="DM Sans"/>
              <a:sym typeface="DM Sans"/>
            </a:endParaRPr>
          </a:p>
        </p:txBody>
      </p:sp>
      <p:pic>
        <p:nvPicPr>
          <p:cNvPr id="868" name="Google Shape;868;p1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69" name="Google Shape;869;p149"/>
          <p:cNvSpPr txBox="1"/>
          <p:nvPr/>
        </p:nvSpPr>
        <p:spPr>
          <a:xfrm>
            <a:off x="626025" y="2003013"/>
            <a:ext cx="4987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Crea el primer repositorio en GitHub con el material del proyecto de la clase anterior: Primer Módulo y Feliz Cumpleaños.  </a:t>
            </a:r>
            <a:endParaRPr sz="1350">
              <a:latin typeface="DM Sans"/>
              <a:ea typeface="DM Sans"/>
              <a:cs typeface="DM Sans"/>
              <a:sym typeface="DM Sans"/>
            </a:endParaRPr>
          </a:p>
        </p:txBody>
      </p:sp>
      <p:sp>
        <p:nvSpPr>
          <p:cNvPr id="870" name="Google Shape;870;p14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50"/>
          <p:cNvSpPr txBox="1"/>
          <p:nvPr/>
        </p:nvSpPr>
        <p:spPr>
          <a:xfrm>
            <a:off x="501450" y="990513"/>
            <a:ext cx="731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GitHub: vamos a subir nuestro repositorio</a:t>
            </a:r>
            <a:endParaRPr sz="4000" b="1">
              <a:solidFill>
                <a:schemeClr val="dk1"/>
              </a:solidFill>
              <a:latin typeface="DM Sans"/>
              <a:ea typeface="DM Sans"/>
              <a:cs typeface="DM Sans"/>
              <a:sym typeface="DM Sans"/>
            </a:endParaRPr>
          </a:p>
        </p:txBody>
      </p:sp>
      <p:sp>
        <p:nvSpPr>
          <p:cNvPr id="876" name="Google Shape;876;p150"/>
          <p:cNvSpPr txBox="1"/>
          <p:nvPr/>
        </p:nvSpPr>
        <p:spPr>
          <a:xfrm>
            <a:off x="457350" y="2374675"/>
            <a:ext cx="7000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Vamos a nuestra terminal y nos ubicamos en el proyecto creado en la clase pasada. Copiaremos las siguientes líneas para realizar el “push” de los archivos a nuestro servidor en GitHub.</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graphicFrame>
        <p:nvGraphicFramePr>
          <p:cNvPr id="877" name="Google Shape;877;p150"/>
          <p:cNvGraphicFramePr/>
          <p:nvPr/>
        </p:nvGraphicFramePr>
        <p:xfrm>
          <a:off x="643800" y="3248250"/>
          <a:ext cx="7856400" cy="1208600"/>
        </p:xfrm>
        <a:graphic>
          <a:graphicData uri="http://schemas.openxmlformats.org/drawingml/2006/table">
            <a:tbl>
              <a:tblPr>
                <a:noFill/>
                <a:tableStyleId>{18055FA4-2E1A-43B5-AD09-1C5DB9DC31B0}</a:tableStyleId>
              </a:tblPr>
              <a:tblGrid>
                <a:gridCol w="7856400">
                  <a:extLst>
                    <a:ext uri="{9D8B030D-6E8A-4147-A177-3AD203B41FA5}">
                      <a16:colId xmlns:a16="http://schemas.microsoft.com/office/drawing/2014/main" val="20000"/>
                    </a:ext>
                  </a:extLst>
                </a:gridCol>
              </a:tblGrid>
              <a:tr h="1208600">
                <a:tc>
                  <a:txBody>
                    <a:bodyPr/>
                    <a:lstStyle/>
                    <a:p>
                      <a:pPr marL="0" lvl="0" indent="0" algn="l" rtl="0">
                        <a:spcBef>
                          <a:spcPts val="0"/>
                        </a:spcBef>
                        <a:spcAft>
                          <a:spcPts val="0"/>
                        </a:spcAft>
                        <a:buNone/>
                      </a:pPr>
                      <a:r>
                        <a:rPr lang="es" dirty="0">
                          <a:solidFill>
                            <a:srgbClr val="666666"/>
                          </a:solidFill>
                          <a:highlight>
                            <a:schemeClr val="dk1"/>
                          </a:highlight>
                          <a:latin typeface="Didact Gothic"/>
                          <a:ea typeface="Didact Gothic"/>
                          <a:cs typeface="Didact Gothic"/>
                          <a:sym typeface="Didact Gothic"/>
                        </a:rPr>
                        <a:t>/* Paso 1: Me ubico en mi repositorio */</a:t>
                      </a:r>
                      <a:endParaRPr dirty="0">
                        <a:solidFill>
                          <a:srgbClr val="666666"/>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 :~</a:t>
                      </a:r>
                      <a:r>
                        <a:rPr lang="es" dirty="0">
                          <a:solidFill>
                            <a:srgbClr val="F3F3F3"/>
                          </a:solidFill>
                          <a:highlight>
                            <a:schemeClr val="dk1"/>
                          </a:highlight>
                          <a:latin typeface="Didact Gothic"/>
                          <a:ea typeface="Didact Gothic"/>
                          <a:cs typeface="Didact Gothic"/>
                          <a:sym typeface="Didact Gothic"/>
                        </a:rPr>
                        <a:t>$ cd Documents/Proyectos_Coder/mi_repositorio</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666666"/>
                          </a:solidFill>
                          <a:highlight>
                            <a:schemeClr val="dk1"/>
                          </a:highlight>
                          <a:latin typeface="Didact Gothic"/>
                          <a:ea typeface="Didact Gothic"/>
                          <a:cs typeface="Didact Gothic"/>
                          <a:sym typeface="Didact Gothic"/>
                        </a:rPr>
                        <a:t>/* Paso 2: Indico cuál será mi nuevo repositorio remoto */</a:t>
                      </a:r>
                      <a:endParaRPr dirty="0">
                        <a:solidFill>
                          <a:srgbClr val="F3F3F3"/>
                        </a:solidFill>
                        <a:highlight>
                          <a:srgbClr val="000000"/>
                        </a:highlight>
                        <a:latin typeface="Didact Gothic"/>
                        <a:ea typeface="Didact Gothic"/>
                        <a:cs typeface="Didact Gothic"/>
                        <a:sym typeface="Didact Gothic"/>
                      </a:endParaRPr>
                    </a:p>
                    <a:p>
                      <a:pPr marL="0" lvl="0" indent="0" algn="l" rtl="0">
                        <a:spcBef>
                          <a:spcPts val="0"/>
                        </a:spcBef>
                        <a:spcAft>
                          <a:spcPts val="0"/>
                        </a:spcAft>
                        <a:buNone/>
                      </a:pPr>
                      <a:r>
                        <a:rPr lang="es" dirty="0">
                          <a:solidFill>
                            <a:srgbClr val="00FF00"/>
                          </a:solidFill>
                          <a:highlight>
                            <a:schemeClr val="dk1"/>
                          </a:highlight>
                          <a:latin typeface="Didact Gothic"/>
                          <a:ea typeface="Didact Gothic"/>
                          <a:cs typeface="Didact Gothic"/>
                          <a:sym typeface="Didact Gothic"/>
                        </a:rPr>
                        <a:t>john@MyShopSolutions</a:t>
                      </a:r>
                      <a:r>
                        <a:rPr lang="es" dirty="0">
                          <a:solidFill>
                            <a:srgbClr val="FF00FF"/>
                          </a:solidFill>
                          <a:highlight>
                            <a:schemeClr val="dk1"/>
                          </a:highlight>
                          <a:latin typeface="Didact Gothic"/>
                          <a:ea typeface="Didact Gothic"/>
                          <a:cs typeface="Didact Gothic"/>
                          <a:sym typeface="Didact Gothic"/>
                        </a:rPr>
                        <a:t>:~</a:t>
                      </a:r>
                      <a:r>
                        <a:rPr lang="es" dirty="0">
                          <a:solidFill>
                            <a:srgbClr val="FFFF00"/>
                          </a:solidFill>
                          <a:highlight>
                            <a:schemeClr val="dk1"/>
                          </a:highlight>
                          <a:latin typeface="Didact Gothic"/>
                          <a:ea typeface="Didact Gothic"/>
                          <a:cs typeface="Didact Gothic"/>
                          <a:sym typeface="Didact Gothic"/>
                        </a:rPr>
                        <a:t>/Documents/Proyectos_Coder/mi_repositorio</a:t>
                      </a:r>
                      <a:r>
                        <a:rPr lang="es" dirty="0">
                          <a:solidFill>
                            <a:srgbClr val="F3F3F3"/>
                          </a:solidFill>
                          <a:highlight>
                            <a:schemeClr val="dk1"/>
                          </a:highlight>
                          <a:latin typeface="Didact Gothic"/>
                          <a:ea typeface="Didact Gothic"/>
                          <a:cs typeface="Didact Gothic"/>
                          <a:sym typeface="Didact Gothic"/>
                        </a:rPr>
                        <a:t>$ git remote add origin https://github.com/miuser/mi_repositorio.git</a:t>
                      </a:r>
                      <a:endParaRPr dirty="0">
                        <a:solidFill>
                          <a:srgbClr val="F3F3F3"/>
                        </a:solidFill>
                        <a:highlight>
                          <a:schemeClr val="dk1"/>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grpSp>
        <p:nvGrpSpPr>
          <p:cNvPr id="878" name="Google Shape;878;p150"/>
          <p:cNvGrpSpPr/>
          <p:nvPr/>
        </p:nvGrpSpPr>
        <p:grpSpPr>
          <a:xfrm>
            <a:off x="457347" y="468297"/>
            <a:ext cx="431074" cy="431074"/>
            <a:chOff x="974706" y="2467173"/>
            <a:chExt cx="738900" cy="738900"/>
          </a:xfrm>
        </p:grpSpPr>
        <p:sp>
          <p:nvSpPr>
            <p:cNvPr id="879" name="Google Shape;879;p15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0" name="Google Shape;880;p15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81" name="Google Shape;881;p15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51"/>
          <p:cNvSpPr txBox="1"/>
          <p:nvPr/>
        </p:nvSpPr>
        <p:spPr>
          <a:xfrm>
            <a:off x="457350" y="1458950"/>
            <a:ext cx="5368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GitHub está trabajando…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graphicFrame>
        <p:nvGraphicFramePr>
          <p:cNvPr id="887" name="Google Shape;887;p151"/>
          <p:cNvGraphicFramePr/>
          <p:nvPr/>
        </p:nvGraphicFramePr>
        <p:xfrm>
          <a:off x="2844150" y="1458950"/>
          <a:ext cx="6051925" cy="3114040"/>
        </p:xfrm>
        <a:graphic>
          <a:graphicData uri="http://schemas.openxmlformats.org/drawingml/2006/table">
            <a:tbl>
              <a:tblPr>
                <a:noFill/>
                <a:tableStyleId>{18055FA4-2E1A-43B5-AD09-1C5DB9DC31B0}</a:tableStyleId>
              </a:tblPr>
              <a:tblGrid>
                <a:gridCol w="6051925">
                  <a:extLst>
                    <a:ext uri="{9D8B030D-6E8A-4147-A177-3AD203B41FA5}">
                      <a16:colId xmlns:a16="http://schemas.microsoft.com/office/drawing/2014/main" val="20000"/>
                    </a:ext>
                  </a:extLst>
                </a:gridCol>
              </a:tblGrid>
              <a:tr h="1893050">
                <a:tc>
                  <a:txBody>
                    <a:bodyPr/>
                    <a:lstStyle/>
                    <a:p>
                      <a:pPr marL="0" lvl="0" indent="0" algn="l" rtl="0">
                        <a:spcBef>
                          <a:spcPts val="0"/>
                        </a:spcBef>
                        <a:spcAft>
                          <a:spcPts val="0"/>
                        </a:spcAft>
                        <a:buClr>
                          <a:schemeClr val="dk1"/>
                        </a:buClr>
                        <a:buSzPts val="1100"/>
                        <a:buFont typeface="Arial"/>
                        <a:buNone/>
                      </a:pPr>
                      <a:r>
                        <a:rPr lang="es">
                          <a:solidFill>
                            <a:srgbClr val="666666"/>
                          </a:solidFill>
                          <a:highlight>
                            <a:schemeClr val="dk1"/>
                          </a:highlight>
                          <a:latin typeface="Didact Gothic"/>
                          <a:ea typeface="Didact Gothic"/>
                          <a:cs typeface="Didact Gothic"/>
                          <a:sym typeface="Didact Gothic"/>
                        </a:rPr>
                        <a:t>/* Paso 3: Pusheamos todos nuestros archivos al repositorio de github*/</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push -u origin master</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Username for 'https://github.com': miuser </a:t>
                      </a:r>
                      <a:r>
                        <a:rPr lang="es">
                          <a:solidFill>
                            <a:srgbClr val="999999"/>
                          </a:solidFill>
                          <a:highlight>
                            <a:schemeClr val="dk1"/>
                          </a:highlight>
                          <a:latin typeface="Didact Gothic"/>
                          <a:ea typeface="Didact Gothic"/>
                          <a:cs typeface="Didact Gothic"/>
                          <a:sym typeface="Didact Gothic"/>
                        </a:rPr>
                        <a:t>/* Pedirá el usuario de github */</a:t>
                      </a:r>
                      <a:endParaRPr>
                        <a:solidFill>
                          <a:srgbClr val="999999"/>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Password for 'https://isaine@github.com': </a:t>
                      </a:r>
                      <a:r>
                        <a:rPr lang="es">
                          <a:solidFill>
                            <a:srgbClr val="999999"/>
                          </a:solidFill>
                          <a:highlight>
                            <a:schemeClr val="dk1"/>
                          </a:highlight>
                          <a:latin typeface="Didact Gothic"/>
                          <a:ea typeface="Didact Gothic"/>
                          <a:cs typeface="Didact Gothic"/>
                          <a:sym typeface="Didact Gothic"/>
                        </a:rPr>
                        <a:t>/* Pedirá el la clave de github *//</a:t>
                      </a:r>
                      <a:endParaRPr>
                        <a:solidFill>
                          <a:srgbClr val="999999"/>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Counting objects: 9, done.</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Delta compression using up to 4 threads.</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Compressing objects: 100% (6/6), done.</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Writing objects: 100% (9/9), 869 bytes | 217.00 KiB/s, done.</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Total 9 (delta 2), reused 0 (delta 0)</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remote: Resolving deltas: 100% (2/2), done.</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To https://github.com/miuser/mi_repositorio.git</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 * [new branch]  	master -&gt; master</a:t>
                      </a:r>
                      <a:endParaRPr>
                        <a:solidFill>
                          <a:srgbClr val="F3F3F3"/>
                        </a:solidFill>
                        <a:highlight>
                          <a:schemeClr val="dk1"/>
                        </a:highlight>
                        <a:latin typeface="Didact Gothic"/>
                        <a:ea typeface="Didact Gothic"/>
                        <a:cs typeface="Didact Gothic"/>
                        <a:sym typeface="Didact Gothic"/>
                      </a:endParaRPr>
                    </a:p>
                    <a:p>
                      <a:pPr marL="0" lvl="0" indent="0" algn="l" rtl="0">
                        <a:spcBef>
                          <a:spcPts val="0"/>
                        </a:spcBef>
                        <a:spcAft>
                          <a:spcPts val="0"/>
                        </a:spcAft>
                        <a:buClr>
                          <a:schemeClr val="dk1"/>
                        </a:buClr>
                        <a:buSzPts val="1100"/>
                        <a:buFont typeface="Arial"/>
                        <a:buNone/>
                      </a:pPr>
                      <a:r>
                        <a:rPr lang="es">
                          <a:solidFill>
                            <a:srgbClr val="F3F3F3"/>
                          </a:solidFill>
                          <a:highlight>
                            <a:schemeClr val="dk1"/>
                          </a:highlight>
                          <a:latin typeface="Didact Gothic"/>
                          <a:ea typeface="Didact Gothic"/>
                          <a:cs typeface="Didact Gothic"/>
                          <a:sym typeface="Didact Gothic"/>
                        </a:rPr>
                        <a:t>Branch 'master' set up to track remote branch 'master' from 'origin'.</a:t>
                      </a:r>
                      <a:endParaRPr>
                        <a:solidFill>
                          <a:srgbClr val="F3F3F3"/>
                        </a:solidFill>
                        <a:highlight>
                          <a:schemeClr val="dk1"/>
                        </a:highlight>
                        <a:latin typeface="Didact Gothic"/>
                        <a:ea typeface="Didact Gothic"/>
                        <a:cs typeface="Didact Gothic"/>
                        <a:sym typeface="Didact Gothic"/>
                      </a:endParaRPr>
                    </a:p>
                  </a:txBody>
                  <a:tcPr marL="63500" marR="63500" marT="63500" marB="63500">
                    <a:solidFill>
                      <a:srgbClr val="000000"/>
                    </a:solidFill>
                  </a:tcPr>
                </a:tc>
                <a:extLst>
                  <a:ext uri="{0D108BD9-81ED-4DB2-BD59-A6C34878D82A}">
                    <a16:rowId xmlns:a16="http://schemas.microsoft.com/office/drawing/2014/main" val="10000"/>
                  </a:ext>
                </a:extLst>
              </a:tr>
            </a:tbl>
          </a:graphicData>
        </a:graphic>
      </p:graphicFrame>
      <p:pic>
        <p:nvPicPr>
          <p:cNvPr id="888" name="Google Shape;888;p151"/>
          <p:cNvPicPr preferRelativeResize="0"/>
          <p:nvPr/>
        </p:nvPicPr>
        <p:blipFill>
          <a:blip r:embed="rId3">
            <a:alphaModFix/>
          </a:blip>
          <a:stretch>
            <a:fillRect/>
          </a:stretch>
        </p:blipFill>
        <p:spPr>
          <a:xfrm>
            <a:off x="827912" y="3201975"/>
            <a:ext cx="1317676" cy="1317676"/>
          </a:xfrm>
          <a:prstGeom prst="rect">
            <a:avLst/>
          </a:prstGeom>
          <a:noFill/>
          <a:ln>
            <a:noFill/>
          </a:ln>
        </p:spPr>
      </p:pic>
      <p:grpSp>
        <p:nvGrpSpPr>
          <p:cNvPr id="889" name="Google Shape;889;p151"/>
          <p:cNvGrpSpPr/>
          <p:nvPr/>
        </p:nvGrpSpPr>
        <p:grpSpPr>
          <a:xfrm>
            <a:off x="457347" y="468297"/>
            <a:ext cx="431074" cy="431074"/>
            <a:chOff x="974706" y="2467173"/>
            <a:chExt cx="738900" cy="738900"/>
          </a:xfrm>
        </p:grpSpPr>
        <p:sp>
          <p:nvSpPr>
            <p:cNvPr id="890" name="Google Shape;890;p15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1" name="Google Shape;891;p151"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892" name="Google Shape;892;p151"/>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52"/>
          <p:cNvSpPr txBox="1"/>
          <p:nvPr/>
        </p:nvSpPr>
        <p:spPr>
          <a:xfrm>
            <a:off x="457350" y="1321200"/>
            <a:ext cx="53682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Los archivos ya están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en GitHub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898" name="Google Shape;898;p152"/>
          <p:cNvPicPr preferRelativeResize="0"/>
          <p:nvPr/>
        </p:nvPicPr>
        <p:blipFill>
          <a:blip r:embed="rId3">
            <a:alphaModFix/>
          </a:blip>
          <a:stretch>
            <a:fillRect/>
          </a:stretch>
        </p:blipFill>
        <p:spPr>
          <a:xfrm>
            <a:off x="1836025" y="1862900"/>
            <a:ext cx="6586450" cy="2658975"/>
          </a:xfrm>
          <a:prstGeom prst="rect">
            <a:avLst/>
          </a:prstGeom>
          <a:noFill/>
          <a:ln>
            <a:noFill/>
          </a:ln>
        </p:spPr>
      </p:pic>
      <p:grpSp>
        <p:nvGrpSpPr>
          <p:cNvPr id="899" name="Google Shape;899;p152"/>
          <p:cNvGrpSpPr/>
          <p:nvPr/>
        </p:nvGrpSpPr>
        <p:grpSpPr>
          <a:xfrm>
            <a:off x="457347" y="468297"/>
            <a:ext cx="431074" cy="431074"/>
            <a:chOff x="974706" y="2467173"/>
            <a:chExt cx="738900" cy="738900"/>
          </a:xfrm>
        </p:grpSpPr>
        <p:sp>
          <p:nvSpPr>
            <p:cNvPr id="900" name="Google Shape;900;p152"/>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1" name="Google Shape;901;p152"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902" name="Google Shape;902;p152"/>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55"/>
          <p:cNvSpPr txBox="1"/>
          <p:nvPr/>
        </p:nvSpPr>
        <p:spPr>
          <a:xfrm>
            <a:off x="501450" y="899375"/>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Recursos multimedia</a:t>
            </a:r>
            <a:endParaRPr sz="4000" b="1">
              <a:solidFill>
                <a:schemeClr val="dk1"/>
              </a:solidFill>
              <a:latin typeface="DM Sans"/>
              <a:ea typeface="DM Sans"/>
              <a:cs typeface="DM Sans"/>
              <a:sym typeface="DM Sans"/>
            </a:endParaRPr>
          </a:p>
        </p:txBody>
      </p:sp>
      <p:grpSp>
        <p:nvGrpSpPr>
          <p:cNvPr id="923" name="Google Shape;923;p155"/>
          <p:cNvGrpSpPr/>
          <p:nvPr/>
        </p:nvGrpSpPr>
        <p:grpSpPr>
          <a:xfrm>
            <a:off x="457358" y="468285"/>
            <a:ext cx="431074" cy="431074"/>
            <a:chOff x="4202550" y="994173"/>
            <a:chExt cx="738900" cy="738900"/>
          </a:xfrm>
        </p:grpSpPr>
        <p:sp>
          <p:nvSpPr>
            <p:cNvPr id="924" name="Google Shape;924;p155"/>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925" name="Google Shape;925;p15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926" name="Google Shape;926;p155"/>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927" name="Google Shape;927;p155"/>
          <p:cNvSpPr txBox="1"/>
          <p:nvPr/>
        </p:nvSpPr>
        <p:spPr>
          <a:xfrm>
            <a:off x="559000" y="4675925"/>
            <a:ext cx="705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sz="1100" i="1" u="sng">
              <a:solidFill>
                <a:srgbClr val="83AEFB"/>
              </a:solidFill>
              <a:latin typeface="DM Sans"/>
              <a:ea typeface="DM Sans"/>
              <a:cs typeface="DM Sans"/>
              <a:sym typeface="DM Sans"/>
            </a:endParaRPr>
          </a:p>
        </p:txBody>
      </p:sp>
      <p:sp>
        <p:nvSpPr>
          <p:cNvPr id="928" name="Google Shape;928;p155"/>
          <p:cNvSpPr txBox="1"/>
          <p:nvPr/>
        </p:nvSpPr>
        <p:spPr>
          <a:xfrm>
            <a:off x="457350" y="1725800"/>
            <a:ext cx="3834600" cy="1286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Git Cheat Sheet</a:t>
            </a:r>
            <a:r>
              <a:rPr lang="es" sz="1350">
                <a:solidFill>
                  <a:srgbClr val="999999"/>
                </a:solidFill>
                <a:latin typeface="DM Sans"/>
                <a:ea typeface="DM Sans"/>
                <a:cs typeface="DM Sans"/>
                <a:sym typeface="DM Sans"/>
              </a:rPr>
              <a:t> | </a:t>
            </a:r>
            <a:r>
              <a:rPr lang="es" sz="1350" b="1">
                <a:solidFill>
                  <a:srgbClr val="999999"/>
                </a:solidFill>
                <a:latin typeface="DM Sans"/>
                <a:ea typeface="DM Sans"/>
                <a:cs typeface="DM Sans"/>
                <a:sym typeface="DM Sans"/>
              </a:rPr>
              <a:t>GitHub Education</a:t>
            </a:r>
            <a:endParaRPr sz="1350" u="sng">
              <a:solidFill>
                <a:srgbClr val="83AEFB"/>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Tutoriales de uso GitHub</a:t>
            </a:r>
            <a:r>
              <a:rPr lang="es" sz="1350">
                <a:solidFill>
                  <a:srgbClr val="999999"/>
                </a:solidFill>
                <a:latin typeface="DM Sans"/>
                <a:ea typeface="DM Sans"/>
                <a:cs typeface="DM Sans"/>
                <a:sym typeface="DM Sans"/>
              </a:rPr>
              <a:t> | </a:t>
            </a:r>
            <a:r>
              <a:rPr lang="es" sz="1350" b="1">
                <a:solidFill>
                  <a:srgbClr val="999999"/>
                </a:solidFill>
                <a:latin typeface="DM Sans"/>
                <a:ea typeface="DM Sans"/>
                <a:cs typeface="DM Sans"/>
                <a:sym typeface="DM Sans"/>
              </a:rPr>
              <a:t>GitHub</a:t>
            </a:r>
            <a:endParaRPr sz="1350" b="1">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6">
                  <a:extLst>
                    <a:ext uri="{A12FA001-AC4F-418D-AE19-62706E023703}">
                      <ahyp:hlinkClr xmlns:ahyp="http://schemas.microsoft.com/office/drawing/2018/hyperlinkcolor" val="tx"/>
                    </a:ext>
                  </a:extLst>
                </a:hlinkClick>
              </a:rPr>
              <a:t>Cómo usar la integración Git en Visual Studio Code</a:t>
            </a:r>
            <a:r>
              <a:rPr lang="es" sz="1350">
                <a:solidFill>
                  <a:srgbClr val="83AEFB"/>
                </a:solidFill>
                <a:latin typeface="DM Sans"/>
                <a:ea typeface="DM Sans"/>
                <a:cs typeface="DM Sans"/>
                <a:sym typeface="DM Sans"/>
              </a:rPr>
              <a:t> </a:t>
            </a:r>
            <a:r>
              <a:rPr lang="es" sz="1350">
                <a:solidFill>
                  <a:srgbClr val="999999"/>
                </a:solidFill>
                <a:latin typeface="DM Sans"/>
                <a:ea typeface="DM Sans"/>
                <a:cs typeface="DM Sans"/>
                <a:sym typeface="DM Sans"/>
              </a:rPr>
              <a:t>| </a:t>
            </a:r>
            <a:r>
              <a:rPr lang="es" sz="1350" b="1">
                <a:solidFill>
                  <a:srgbClr val="999999"/>
                </a:solidFill>
                <a:latin typeface="DM Sans"/>
                <a:ea typeface="DM Sans"/>
                <a:cs typeface="DM Sans"/>
                <a:sym typeface="DM Sans"/>
              </a:rPr>
              <a:t>Digital Ocean</a:t>
            </a:r>
            <a:endParaRPr sz="1350" b="1">
              <a:solidFill>
                <a:srgbClr val="999999"/>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91"/>
          <p:cNvSpPr txBox="1"/>
          <p:nvPr/>
        </p:nvSpPr>
        <p:spPr>
          <a:xfrm>
            <a:off x="473350" y="1324950"/>
            <a:ext cx="71694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dirty="0">
                <a:solidFill>
                  <a:schemeClr val="lt1"/>
                </a:solidFill>
                <a:latin typeface="DM Sans"/>
                <a:ea typeface="DM Sans"/>
                <a:cs typeface="DM Sans"/>
                <a:sym typeface="DM Sans"/>
              </a:rPr>
              <a:t>Git es uno de los sistemas de control de versiones más populares entre los desarrolladores. Y parte de su popularidad se la debe a GitHub, un excelente </a:t>
            </a:r>
            <a:r>
              <a:rPr lang="es" sz="2500" dirty="0">
                <a:solidFill>
                  <a:schemeClr val="accent6"/>
                </a:solidFill>
                <a:latin typeface="DM Sans"/>
                <a:ea typeface="DM Sans"/>
                <a:cs typeface="DM Sans"/>
                <a:sym typeface="DM Sans"/>
              </a:rPr>
              <a:t>servicio de alojamiento de repositorios de software con este sistema</a:t>
            </a:r>
            <a:r>
              <a:rPr lang="es" sz="2500" dirty="0">
                <a:solidFill>
                  <a:schemeClr val="lt1"/>
                </a:solidFill>
                <a:latin typeface="DM Sans"/>
                <a:ea typeface="DM Sans"/>
                <a:cs typeface="DM Sans"/>
                <a:sym typeface="DM Sans"/>
              </a:rPr>
              <a:t>.</a:t>
            </a:r>
            <a:endParaRPr sz="2500" b="1" dirty="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92"/>
          <p:cNvSpPr txBox="1"/>
          <p:nvPr/>
        </p:nvSpPr>
        <p:spPr>
          <a:xfrm>
            <a:off x="473350" y="619525"/>
            <a:ext cx="8141100" cy="71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800" b="1" dirty="0">
                <a:solidFill>
                  <a:schemeClr val="dk1"/>
                </a:solidFill>
                <a:latin typeface="DM Sans"/>
                <a:ea typeface="DM Sans"/>
                <a:cs typeface="DM Sans"/>
                <a:sym typeface="DM Sans"/>
              </a:rPr>
              <a:t>Instalación y configuración de GIT</a:t>
            </a:r>
            <a:endParaRPr sz="3800" b="1" dirty="0">
              <a:solidFill>
                <a:schemeClr val="dk1"/>
              </a:solidFill>
              <a:latin typeface="DM Sans"/>
              <a:ea typeface="DM Sans"/>
              <a:cs typeface="DM Sans"/>
              <a:sym typeface="DM Sans"/>
            </a:endParaRPr>
          </a:p>
        </p:txBody>
      </p:sp>
      <p:sp>
        <p:nvSpPr>
          <p:cNvPr id="399" name="Google Shape;399;p92"/>
          <p:cNvSpPr txBox="1"/>
          <p:nvPr/>
        </p:nvSpPr>
        <p:spPr>
          <a:xfrm>
            <a:off x="473350" y="1908175"/>
            <a:ext cx="8141100" cy="14211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s" sz="1800">
                <a:solidFill>
                  <a:schemeClr val="dk1"/>
                </a:solidFill>
                <a:latin typeface="DM Sans"/>
                <a:ea typeface="DM Sans"/>
                <a:cs typeface="DM Sans"/>
                <a:sym typeface="DM Sans"/>
              </a:rPr>
              <a:t>✋ </a:t>
            </a:r>
            <a:r>
              <a:rPr lang="es" sz="1800">
                <a:solidFill>
                  <a:schemeClr val="dk1"/>
                </a:solidFill>
                <a:highlight>
                  <a:schemeClr val="accent6"/>
                </a:highlight>
                <a:latin typeface="DM Sans"/>
                <a:ea typeface="DM Sans"/>
                <a:cs typeface="DM Sans"/>
                <a:sym typeface="DM Sans"/>
              </a:rPr>
              <a:t>Lo primero es lo primero: tienes que instalarlo</a:t>
            </a:r>
            <a:r>
              <a:rPr lang="es" sz="1800">
                <a:solidFill>
                  <a:schemeClr val="dk1"/>
                </a:solidFill>
                <a:latin typeface="DM Sans"/>
                <a:ea typeface="DM Sans"/>
                <a:cs typeface="DM Sans"/>
                <a:sym typeface="DM Sans"/>
              </a:rPr>
              <a:t>. </a:t>
            </a:r>
            <a:endParaRPr sz="1800">
              <a:solidFill>
                <a:schemeClr val="dk1"/>
              </a:solidFill>
              <a:latin typeface="DM Sans"/>
              <a:ea typeface="DM Sans"/>
              <a:cs typeface="DM Sans"/>
              <a:sym typeface="DM Sans"/>
            </a:endParaRPr>
          </a:p>
          <a:p>
            <a:pPr marL="0" lvl="0" indent="0" algn="ctr" rtl="0">
              <a:lnSpc>
                <a:spcPct val="150000"/>
              </a:lnSpc>
              <a:spcBef>
                <a:spcPts val="1000"/>
              </a:spcBef>
              <a:spcAft>
                <a:spcPts val="1000"/>
              </a:spcAft>
              <a:buClr>
                <a:schemeClr val="dk1"/>
              </a:buClr>
              <a:buSzPts val="1100"/>
              <a:buFont typeface="Arial"/>
              <a:buNone/>
            </a:pPr>
            <a:r>
              <a:rPr lang="es" sz="1800">
                <a:solidFill>
                  <a:schemeClr val="dk1"/>
                </a:solidFill>
                <a:latin typeface="DM Sans"/>
                <a:ea typeface="DM Sans"/>
                <a:cs typeface="DM Sans"/>
                <a:sym typeface="DM Sans"/>
              </a:rPr>
              <a:t>Puedes obtenerlo de varias maneras; las dos principales son instalarlo desde código fuente, o instalar un paquete existente para tu plataforma.</a:t>
            </a:r>
            <a:endParaRPr sz="135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93"/>
          <p:cNvSpPr txBox="1"/>
          <p:nvPr/>
        </p:nvSpPr>
        <p:spPr>
          <a:xfrm>
            <a:off x="136025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Empecemos con GIT</a:t>
            </a:r>
            <a:endParaRPr sz="4000" b="1">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3955</Words>
  <Application>Microsoft Office PowerPoint</Application>
  <PresentationFormat>Presentación en pantalla (16:9)</PresentationFormat>
  <Paragraphs>364</Paragraphs>
  <Slides>67</Slides>
  <Notes>67</Notes>
  <HiddenSlides>0</HiddenSlides>
  <MMClips>0</MMClips>
  <ScaleCrop>false</ScaleCrop>
  <HeadingPairs>
    <vt:vector size="6" baseType="variant">
      <vt:variant>
        <vt:lpstr>Fuentes usadas</vt:lpstr>
      </vt:variant>
      <vt:variant>
        <vt:i4>6</vt:i4>
      </vt:variant>
      <vt:variant>
        <vt:lpstr>Tema</vt:lpstr>
      </vt:variant>
      <vt:variant>
        <vt:i4>5</vt:i4>
      </vt:variant>
      <vt:variant>
        <vt:lpstr>Títulos de diapositiva</vt:lpstr>
      </vt:variant>
      <vt:variant>
        <vt:i4>67</vt:i4>
      </vt:variant>
    </vt:vector>
  </HeadingPairs>
  <TitlesOfParts>
    <vt:vector size="78" baseType="lpstr">
      <vt:lpstr>Arial</vt:lpstr>
      <vt:lpstr>Calibri</vt:lpstr>
      <vt:lpstr>DM Sans</vt:lpstr>
      <vt:lpstr>Helvetica Neue Light</vt:lpstr>
      <vt:lpstr>Helvetica Neue</vt:lpstr>
      <vt:lpstr>Didact Gothic</vt:lpstr>
      <vt:lpstr>Simple Light</vt:lpstr>
      <vt:lpstr>Simple Light</vt:lpstr>
      <vt:lpstr>Simple Light</vt:lpstr>
      <vt:lpstr>Tema de Office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Admin</cp:lastModifiedBy>
  <cp:revision>1</cp:revision>
  <dcterms:modified xsi:type="dcterms:W3CDTF">2023-10-17T22:51:23Z</dcterms:modified>
</cp:coreProperties>
</file>